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90" r:id="rId3"/>
    <p:sldId id="289" r:id="rId4"/>
    <p:sldId id="291" r:id="rId5"/>
    <p:sldId id="273" r:id="rId6"/>
    <p:sldId id="256" r:id="rId7"/>
    <p:sldId id="263" r:id="rId8"/>
    <p:sldId id="265" r:id="rId9"/>
    <p:sldId id="297" r:id="rId10"/>
    <p:sldId id="266" r:id="rId11"/>
    <p:sldId id="301" r:id="rId12"/>
    <p:sldId id="300" r:id="rId13"/>
    <p:sldId id="302" r:id="rId14"/>
    <p:sldId id="284" r:id="rId15"/>
    <p:sldId id="277" r:id="rId16"/>
    <p:sldId id="278" r:id="rId17"/>
    <p:sldId id="279" r:id="rId18"/>
    <p:sldId id="280" r:id="rId19"/>
    <p:sldId id="281" r:id="rId20"/>
    <p:sldId id="285" r:id="rId21"/>
    <p:sldId id="258" r:id="rId22"/>
    <p:sldId id="282" r:id="rId23"/>
    <p:sldId id="267" r:id="rId24"/>
    <p:sldId id="259" r:id="rId25"/>
    <p:sldId id="283" r:id="rId26"/>
    <p:sldId id="260" r:id="rId27"/>
    <p:sldId id="271" r:id="rId28"/>
    <p:sldId id="295" r:id="rId29"/>
    <p:sldId id="292" r:id="rId30"/>
    <p:sldId id="294" r:id="rId31"/>
    <p:sldId id="299" r:id="rId32"/>
  </p:sldIdLst>
  <p:sldSz cx="9144000" cy="6858000" type="screen4x3"/>
  <p:notesSz cx="6858000" cy="9144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74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FC008F8-0B14-426F-AD58-1009DEA54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5DC9FD-F1FA-4590-9CFF-0CC90CFE4552}" type="datetimeFigureOut">
              <a:rPr lang="sv-SE" altLang="sv-SE"/>
              <a:pPr/>
              <a:t>2018-03-09</a:t>
            </a:fld>
            <a:endParaRPr lang="sv-SE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5C721B6-32CA-4159-AC86-5F046EBB6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B8E04E7-F355-452A-A6CD-CDD474422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F04C6-7AE0-4B97-9EA5-CC01C6CC6BB9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92499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CEADA17-EBFE-404F-9EB4-EC9C22E11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48C143-7190-4ECC-946A-0483E0DDE73D}" type="datetimeFigureOut">
              <a:rPr lang="sv-SE" altLang="sv-SE"/>
              <a:pPr/>
              <a:t>2018-03-09</a:t>
            </a:fld>
            <a:endParaRPr lang="sv-SE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345B3D3-AA32-42E1-8BCA-3D86AF14F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D9CB2EA-08A5-4DE4-8F88-414240388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B529E-E6F7-4850-8430-886E74FE38BA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854402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522014B-B7C1-4313-B368-6E207CB34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783B2B-D8B6-4D0F-AAC1-0810D46EC09F}" type="datetimeFigureOut">
              <a:rPr lang="sv-SE" altLang="sv-SE"/>
              <a:pPr/>
              <a:t>2018-03-09</a:t>
            </a:fld>
            <a:endParaRPr lang="sv-SE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9BC4C92-68BD-4065-8D51-BE91EEC25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13E735F-4C08-4A1E-9D2D-A1ED9FA48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48D909-06CE-4B48-A5D8-F443962D3CF2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46766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002784D-EE87-4BB8-BB13-642756B51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6A84C4-FDE2-4EA4-B275-DA52E4906858}" type="datetimeFigureOut">
              <a:rPr lang="sv-SE" altLang="sv-SE"/>
              <a:pPr/>
              <a:t>2018-03-09</a:t>
            </a:fld>
            <a:endParaRPr lang="sv-SE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FB8452-4203-42EF-BEC5-B5493AFCE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2FB9B3C-EA2D-409F-BD28-EDE349F08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EF05F-9B77-4530-9D4A-77D04B2CEDAE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636325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D5C2401-B2CD-454E-9B72-F6D8FDE97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374D1A-CE96-41E6-B57B-8D02723F6753}" type="datetimeFigureOut">
              <a:rPr lang="sv-SE" altLang="sv-SE"/>
              <a:pPr/>
              <a:t>2018-03-09</a:t>
            </a:fld>
            <a:endParaRPr lang="sv-SE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85ABD-9CC9-41DE-B30D-5F1B2CFA3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E88BF3F-A17F-40E8-BCBC-D6D0753D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94534-EDDA-4B59-ABFE-8CB7C98A78E4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764811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0C6CFF54-3CAF-497C-A9E4-6A12F29AA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F7666F-2811-4D92-BD1B-B3E5FA8BB4A8}" type="datetimeFigureOut">
              <a:rPr lang="sv-SE" altLang="sv-SE"/>
              <a:pPr/>
              <a:t>2018-03-09</a:t>
            </a:fld>
            <a:endParaRPr lang="sv-SE" alt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B8A52B34-F89A-4826-A9BB-0356FD1A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6DC3FCC9-8224-45D9-95B9-5F60A20A0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49301-B675-48C1-B1CF-C50C4891D04C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825436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A1E81C4-1D93-42AA-8110-CDAFDA56E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7D6CC1-AD36-49F3-ABB1-6970245C4B5E}" type="datetimeFigureOut">
              <a:rPr lang="sv-SE" altLang="sv-SE"/>
              <a:pPr/>
              <a:t>2018-03-09</a:t>
            </a:fld>
            <a:endParaRPr lang="sv-SE" altLang="sv-SE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BB43D419-C769-4761-8563-BDECD019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AEB2AE42-DDBF-4057-93DC-8F9AB9840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F1F05C-91C9-438D-9108-07E3EA37114F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69600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ACA20FE3-B809-491E-9F65-67C37C4D7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492B7D-9AE8-4C1B-960B-DA415068F9CB}" type="datetimeFigureOut">
              <a:rPr lang="sv-SE" altLang="sv-SE"/>
              <a:pPr/>
              <a:t>2018-03-09</a:t>
            </a:fld>
            <a:endParaRPr lang="sv-SE" alt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467AA575-D00D-405D-8067-1CAFB28CA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E60A8C80-6160-4748-A3A7-310D2281A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D9D7C8-DE88-479B-8478-D7221DB406AB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19039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19A9C6E-FD2A-47F9-8E68-25BD4C42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8D7188-6758-41F9-B4AF-C566B4AB6D90}" type="datetimeFigureOut">
              <a:rPr lang="sv-SE" altLang="sv-SE"/>
              <a:pPr/>
              <a:t>2018-03-09</a:t>
            </a:fld>
            <a:endParaRPr lang="sv-SE" altLang="sv-SE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53A3D35C-0E31-48AB-B15E-8EA9D24E7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B66EB1E-4D26-4011-836A-CFB12202A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D02D8-86BB-40C0-9DAB-279B0D544C8F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534897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DF39371C-BBD5-4CAC-87D9-454A4B0A6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26ED3-7581-4E63-8C20-73EEB5965315}" type="datetimeFigureOut">
              <a:rPr lang="sv-SE" altLang="sv-SE"/>
              <a:pPr/>
              <a:t>2018-03-09</a:t>
            </a:fld>
            <a:endParaRPr lang="sv-SE" alt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6C6B598F-7668-4E7E-8DD8-93F470F03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33D9C807-FDA5-4A39-A689-7019616D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A341F-F64B-481D-89F7-3EDB4762DAFF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870895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008A2D7F-80AE-4D26-A344-3FB77806E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F05D42-FE9C-4F1B-97FE-456251524217}" type="datetimeFigureOut">
              <a:rPr lang="sv-SE" altLang="sv-SE"/>
              <a:pPr/>
              <a:t>2018-03-09</a:t>
            </a:fld>
            <a:endParaRPr lang="sv-SE" alt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5F51DC0F-D9F5-4A46-A4F2-3D208A698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F0C9BA87-19A9-47AF-975E-6C6E0B10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99E2C-E524-42A4-B872-D94E08B34106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499754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>
            <a:extLst>
              <a:ext uri="{FF2B5EF4-FFF2-40B4-BE49-F238E27FC236}">
                <a16:creationId xmlns:a16="http://schemas.microsoft.com/office/drawing/2014/main" id="{80CB342E-17C4-48B8-80CB-73EAB88E175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</a:t>
            </a:r>
          </a:p>
        </p:txBody>
      </p:sp>
      <p:sp>
        <p:nvSpPr>
          <p:cNvPr id="1027" name="Platshållare för text 2">
            <a:extLst>
              <a:ext uri="{FF2B5EF4-FFF2-40B4-BE49-F238E27FC236}">
                <a16:creationId xmlns:a16="http://schemas.microsoft.com/office/drawing/2014/main" id="{F026D4D5-B6D5-436C-892E-A9348CCE90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C48173A-713E-45A7-8EE5-00A3F442AC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fld id="{C8746E13-2C59-434E-812D-370DEB9F69FC}" type="datetimeFigureOut">
              <a:rPr lang="sv-SE" altLang="sv-SE"/>
              <a:pPr/>
              <a:t>2018-03-09</a:t>
            </a:fld>
            <a:endParaRPr lang="sv-SE" alt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C66C23C-311E-4AFC-A9F4-EE46EC491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9B66729-C3E2-4FBE-8551-35A182DA6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fld id="{CA704EC6-9B8C-4025-B53E-67E2A44CF680}" type="slidenum">
              <a:rPr lang="sv-SE" altLang="sv-SE"/>
              <a:pPr/>
              <a:t>‹#›</a:t>
            </a:fld>
            <a:endParaRPr lang="sv-SE" alt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gallivare.se/sv/Naringslivet/Utvecklingsenheten/Utvecklingsenheten2/Landsbygden/Landsbygd-i-centrum-tidningen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4.jpeg"/><Relationship Id="rId7" Type="http://schemas.openxmlformats.org/officeDocument/2006/relationships/image" Target="../media/image6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 descr="\\ds.gallivare.se\dfs\userhome$\jesv02\My Documents\My Pictures\140829 Jennie Svensson\äää.png">
            <a:extLst>
              <a:ext uri="{FF2B5EF4-FFF2-40B4-BE49-F238E27FC236}">
                <a16:creationId xmlns:a16="http://schemas.microsoft.com/office/drawing/2014/main" id="{E78FFBC6-B5F6-4D29-9279-E4EE844A4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5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ubrik 1">
            <a:extLst>
              <a:ext uri="{FF2B5EF4-FFF2-40B4-BE49-F238E27FC236}">
                <a16:creationId xmlns:a16="http://schemas.microsoft.com/office/drawing/2014/main" id="{76AC8C99-98CC-4E95-9A09-D80EC3E62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25" y="908050"/>
            <a:ext cx="8229600" cy="1143000"/>
          </a:xfrm>
        </p:spPr>
        <p:txBody>
          <a:bodyPr/>
          <a:lstStyle/>
          <a:p>
            <a:pPr eaLnBrk="1" hangingPunct="1"/>
            <a:r>
              <a:rPr lang="sv-SE" altLang="sv-SE"/>
              <a:t>3 viljor startades direkt</a:t>
            </a:r>
            <a:br>
              <a:rPr lang="sv-SE" altLang="sv-SE"/>
            </a:br>
            <a:r>
              <a:rPr lang="sv-SE" altLang="sv-SE" sz="3200"/>
              <a:t>genom bygdemöte i bygdernas centralbyar</a:t>
            </a:r>
          </a:p>
        </p:txBody>
      </p:sp>
      <p:sp>
        <p:nvSpPr>
          <p:cNvPr id="22530" name="Platshållare för innehåll 2">
            <a:extLst>
              <a:ext uri="{FF2B5EF4-FFF2-40B4-BE49-F238E27FC236}">
                <a16:creationId xmlns:a16="http://schemas.microsoft.com/office/drawing/2014/main" id="{E31DE485-0CD9-4945-8FE6-5BA181C2D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350" y="2973388"/>
            <a:ext cx="6672263" cy="187325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sv-SE" altLang="sv-SE"/>
              <a:t>Idag har alla bygder varsin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sv-SE" altLang="sv-SE"/>
          </a:p>
        </p:txBody>
      </p:sp>
      <p:pic>
        <p:nvPicPr>
          <p:cNvPr id="22531" name="Picture 2" descr="\\ds.gallivare.se\dfs\userhome$\jesv02\My Documents\My Pictures\fb\Loggor\Logga_landsbygdsviljan.jpg">
            <a:extLst>
              <a:ext uri="{FF2B5EF4-FFF2-40B4-BE49-F238E27FC236}">
                <a16:creationId xmlns:a16="http://schemas.microsoft.com/office/drawing/2014/main" id="{0BE4D252-DB4C-4344-A12F-AD5509F2F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" r="9789" b="29382"/>
          <a:stretch>
            <a:fillRect/>
          </a:stretch>
        </p:blipFill>
        <p:spPr bwMode="auto">
          <a:xfrm>
            <a:off x="684213" y="3910013"/>
            <a:ext cx="7920037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med rundade hörn 24">
            <a:extLst>
              <a:ext uri="{FF2B5EF4-FFF2-40B4-BE49-F238E27FC236}">
                <a16:creationId xmlns:a16="http://schemas.microsoft.com/office/drawing/2014/main" id="{FAD63A9F-3BAC-4148-AA48-4C6E793A7426}"/>
              </a:ext>
            </a:extLst>
          </p:cNvPr>
          <p:cNvSpPr/>
          <p:nvPr/>
        </p:nvSpPr>
        <p:spPr>
          <a:xfrm>
            <a:off x="3006344" y="830049"/>
            <a:ext cx="3203319" cy="1029912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400" dirty="0"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”Landsbygds viljan”</a:t>
            </a:r>
          </a:p>
        </p:txBody>
      </p:sp>
      <p:sp>
        <p:nvSpPr>
          <p:cNvPr id="26" name="Rektangel med rundade hörn 25">
            <a:extLst>
              <a:ext uri="{FF2B5EF4-FFF2-40B4-BE49-F238E27FC236}">
                <a16:creationId xmlns:a16="http://schemas.microsoft.com/office/drawing/2014/main" id="{E1095C9B-80DD-4465-B119-43B9594EF4BF}"/>
              </a:ext>
            </a:extLst>
          </p:cNvPr>
          <p:cNvSpPr/>
          <p:nvPr/>
        </p:nvSpPr>
        <p:spPr>
          <a:xfrm>
            <a:off x="2699792" y="2420888"/>
            <a:ext cx="3816424" cy="79208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400">
                <a:cs typeface="Arial" panose="020B0604020202020204" pitchFamily="34" charset="0"/>
              </a:rPr>
              <a:t>är en grupp i respektive bygd som håller i de övergripande trådarna tillsammans med projektledare &amp; sina kontakter i bygden.</a:t>
            </a:r>
          </a:p>
        </p:txBody>
      </p:sp>
      <p:sp>
        <p:nvSpPr>
          <p:cNvPr id="27" name="Rektangel med rundade hörn 26">
            <a:extLst>
              <a:ext uri="{FF2B5EF4-FFF2-40B4-BE49-F238E27FC236}">
                <a16:creationId xmlns:a16="http://schemas.microsoft.com/office/drawing/2014/main" id="{95D56B94-170B-4B6B-B5EF-30ED1D557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2900363"/>
            <a:ext cx="1944687" cy="803275"/>
          </a:xfrm>
          <a:prstGeom prst="roundRect">
            <a:avLst>
              <a:gd name="adj" fmla="val 16667"/>
            </a:avLst>
          </a:prstGeom>
          <a:solidFill>
            <a:srgbClr val="E3799F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800">
                <a:solidFill>
                  <a:schemeClr val="bg1"/>
                </a:solidFill>
                <a:cs typeface="Arial" panose="020B0604020202020204" pitchFamily="34" charset="0"/>
              </a:rPr>
              <a:t>Idégrupp, inte arbetsgrupp</a:t>
            </a:r>
          </a:p>
        </p:txBody>
      </p:sp>
      <p:sp>
        <p:nvSpPr>
          <p:cNvPr id="28" name="Rektangel med rundade hörn 27">
            <a:extLst>
              <a:ext uri="{FF2B5EF4-FFF2-40B4-BE49-F238E27FC236}">
                <a16:creationId xmlns:a16="http://schemas.microsoft.com/office/drawing/2014/main" id="{498FF943-4EB7-4860-937F-BB881A5E08D6}"/>
              </a:ext>
            </a:extLst>
          </p:cNvPr>
          <p:cNvSpPr/>
          <p:nvPr/>
        </p:nvSpPr>
        <p:spPr>
          <a:xfrm>
            <a:off x="6948264" y="547003"/>
            <a:ext cx="1818570" cy="172986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400" b="1">
                <a:solidFill>
                  <a:srgbClr val="FFFFFF"/>
                </a:solidFill>
                <a:cs typeface="Arial" panose="020B0604020202020204" pitchFamily="34" charset="0"/>
              </a:rPr>
              <a:t>Tar fram en Fördjupad Lokal utvecklingsplan</a:t>
            </a:r>
          </a:p>
          <a:p>
            <a:pPr algn="ctr" eaLnBrk="1" hangingPunct="1"/>
            <a:r>
              <a:rPr lang="sv-SE" altLang="sv-SE" sz="1200">
                <a:solidFill>
                  <a:srgbClr val="FFFFFF"/>
                </a:solidFill>
                <a:cs typeface="Arial" panose="020B0604020202020204" pitchFamily="34" charset="0"/>
              </a:rPr>
              <a:t>handlingsplaner till de prioriterade projekten/aktiviteterna som bygden vill jobba för. </a:t>
            </a:r>
          </a:p>
        </p:txBody>
      </p:sp>
      <p:sp>
        <p:nvSpPr>
          <p:cNvPr id="29" name="Rektangel med rundade hörn 28">
            <a:extLst>
              <a:ext uri="{FF2B5EF4-FFF2-40B4-BE49-F238E27FC236}">
                <a16:creationId xmlns:a16="http://schemas.microsoft.com/office/drawing/2014/main" id="{8A3A8E22-2B34-479C-B67D-D29E0024B3A5}"/>
              </a:ext>
            </a:extLst>
          </p:cNvPr>
          <p:cNvSpPr/>
          <p:nvPr/>
        </p:nvSpPr>
        <p:spPr>
          <a:xfrm>
            <a:off x="3400178" y="4077072"/>
            <a:ext cx="2232248" cy="92547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400">
                <a:solidFill>
                  <a:srgbClr val="FFFFFF"/>
                </a:solidFill>
                <a:cs typeface="Arial" panose="020B0604020202020204" pitchFamily="34" charset="0"/>
              </a:rPr>
              <a:t>Landsbygds viljan avser en grupp på 5-6 personer + projektledare.</a:t>
            </a:r>
          </a:p>
        </p:txBody>
      </p:sp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9C51A8F5-EB31-4D1B-9C90-9196D2B4D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5300663"/>
            <a:ext cx="1873250" cy="720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0EAF9"/>
              </a:gs>
              <a:gs pos="64999">
                <a:srgbClr val="D9CBEE"/>
              </a:gs>
              <a:gs pos="100000">
                <a:srgbClr val="C9B5E8"/>
              </a:gs>
            </a:gsLst>
            <a:lin ang="5400000" scaled="1"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v-SE" altLang="sv-SE" sz="1000" i="1">
                <a:solidFill>
                  <a:srgbClr val="404040"/>
                </a:solidFill>
                <a:cs typeface="Arial" panose="020B0604020202020204" pitchFamily="34" charset="0"/>
              </a:rPr>
              <a:t>Varför helst inte fler än 6? </a:t>
            </a:r>
          </a:p>
          <a:p>
            <a:pPr eaLnBrk="1" hangingPunct="1"/>
            <a:r>
              <a:rPr lang="sv-SE" altLang="sv-SE" sz="1000" i="1">
                <a:solidFill>
                  <a:srgbClr val="404040"/>
                </a:solidFill>
                <a:cs typeface="Arial" panose="020B0604020202020204" pitchFamily="34" charset="0"/>
              </a:rPr>
              <a:t>Svar: </a:t>
            </a:r>
            <a:r>
              <a:rPr lang="sv-SE" altLang="sv-SE" sz="1000">
                <a:solidFill>
                  <a:srgbClr val="404040"/>
                </a:solidFill>
                <a:cs typeface="Arial" panose="020B0604020202020204" pitchFamily="34" charset="0"/>
              </a:rPr>
              <a:t>Det blir för stor grupp att hålla i produktiva möten.</a:t>
            </a:r>
          </a:p>
        </p:txBody>
      </p:sp>
      <p:sp>
        <p:nvSpPr>
          <p:cNvPr id="31" name="Rektangel med rundade hörn 30">
            <a:extLst>
              <a:ext uri="{FF2B5EF4-FFF2-40B4-BE49-F238E27FC236}">
                <a16:creationId xmlns:a16="http://schemas.microsoft.com/office/drawing/2014/main" id="{B4A9E349-8584-4124-8395-73C8D3B00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5300663"/>
            <a:ext cx="1944688" cy="720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0EAF9"/>
              </a:gs>
              <a:gs pos="64999">
                <a:srgbClr val="D9CBEE"/>
              </a:gs>
              <a:gs pos="100000">
                <a:srgbClr val="C9B5E8"/>
              </a:gs>
            </a:gsLst>
            <a:lin ang="5400000" scaled="1"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000" i="1">
                <a:solidFill>
                  <a:srgbClr val="404040"/>
                </a:solidFill>
                <a:cs typeface="Arial" panose="020B0604020202020204" pitchFamily="34" charset="0"/>
              </a:rPr>
              <a:t>Fråga: Varför inte färre än 5?</a:t>
            </a:r>
          </a:p>
          <a:p>
            <a:pPr algn="ctr" eaLnBrk="1" hangingPunct="1"/>
            <a:r>
              <a:rPr lang="sv-SE" altLang="sv-SE" sz="1000" i="1">
                <a:solidFill>
                  <a:srgbClr val="404040"/>
                </a:solidFill>
                <a:cs typeface="Arial" panose="020B0604020202020204" pitchFamily="34" charset="0"/>
              </a:rPr>
              <a:t>Svar: </a:t>
            </a:r>
            <a:r>
              <a:rPr lang="sv-SE" altLang="sv-SE" sz="1000">
                <a:solidFill>
                  <a:srgbClr val="404040"/>
                </a:solidFill>
                <a:cs typeface="Arial" panose="020B0604020202020204" pitchFamily="34" charset="0"/>
              </a:rPr>
              <a:t>Vi ska inte bränna ut våra eldsjälar, utan göra detta tillsammans i bygden. </a:t>
            </a:r>
          </a:p>
        </p:txBody>
      </p:sp>
      <p:sp>
        <p:nvSpPr>
          <p:cNvPr id="32" name="Rektangel med rundade hörn 31">
            <a:extLst>
              <a:ext uri="{FF2B5EF4-FFF2-40B4-BE49-F238E27FC236}">
                <a16:creationId xmlns:a16="http://schemas.microsoft.com/office/drawing/2014/main" id="{47B651F7-448A-4293-9181-EF79FFBF4529}"/>
              </a:ext>
            </a:extLst>
          </p:cNvPr>
          <p:cNvSpPr/>
          <p:nvPr/>
        </p:nvSpPr>
        <p:spPr>
          <a:xfrm>
            <a:off x="7463866" y="2636912"/>
            <a:ext cx="1080120" cy="86409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200">
                <a:solidFill>
                  <a:srgbClr val="FFFFFF"/>
                </a:solidFill>
                <a:cs typeface="Arial" panose="020B0604020202020204" pitchFamily="34" charset="0"/>
              </a:rPr>
              <a:t>2-3 träffar,</a:t>
            </a:r>
          </a:p>
          <a:p>
            <a:pPr algn="ctr" eaLnBrk="1" hangingPunct="1"/>
            <a:r>
              <a:rPr lang="sv-SE" altLang="sv-SE" sz="1200">
                <a:solidFill>
                  <a:srgbClr val="FFFFFF"/>
                </a:solidFill>
                <a:cs typeface="Arial" panose="020B0604020202020204" pitchFamily="34" charset="0"/>
              </a:rPr>
              <a:t>på orten. </a:t>
            </a:r>
          </a:p>
          <a:p>
            <a:pPr algn="ctr" eaLnBrk="1" hangingPunct="1"/>
            <a:r>
              <a:rPr lang="sv-SE" altLang="sv-SE" sz="800">
                <a:solidFill>
                  <a:srgbClr val="FFFFFF"/>
                </a:solidFill>
                <a:cs typeface="Arial" panose="020B0604020202020204" pitchFamily="34" charset="0"/>
              </a:rPr>
              <a:t>Visar resultat på nytt bygdemöte</a:t>
            </a:r>
          </a:p>
        </p:txBody>
      </p:sp>
      <p:sp>
        <p:nvSpPr>
          <p:cNvPr id="33" name="Rektangel med rundade hörn 32">
            <a:extLst>
              <a:ext uri="{FF2B5EF4-FFF2-40B4-BE49-F238E27FC236}">
                <a16:creationId xmlns:a16="http://schemas.microsoft.com/office/drawing/2014/main" id="{281E5D1A-231E-4CB3-9661-2E42683D6C78}"/>
              </a:ext>
            </a:extLst>
          </p:cNvPr>
          <p:cNvSpPr/>
          <p:nvPr/>
        </p:nvSpPr>
        <p:spPr>
          <a:xfrm>
            <a:off x="7236296" y="3717032"/>
            <a:ext cx="1637196" cy="144016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v-SE" altLang="sv-SE" sz="120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sv-SE" altLang="sv-SE" sz="1000">
                <a:solidFill>
                  <a:schemeClr val="bg1"/>
                </a:solidFill>
                <a:cs typeface="Arial" panose="020B0604020202020204" pitchFamily="34" charset="0"/>
              </a:rPr>
              <a:t>Representant ska deltaga på dessa 2-3 träffar. Om möjligheten inte finns, så skickar denne en egen vald ersättare. Varje möte bör ha 4-6 deltagare. </a:t>
            </a:r>
          </a:p>
        </p:txBody>
      </p:sp>
      <p:sp>
        <p:nvSpPr>
          <p:cNvPr id="34" name="Rektangel med rundade hörn 33">
            <a:extLst>
              <a:ext uri="{FF2B5EF4-FFF2-40B4-BE49-F238E27FC236}">
                <a16:creationId xmlns:a16="http://schemas.microsoft.com/office/drawing/2014/main" id="{965E6DD8-DDD2-4CF3-ACBA-30A860328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881188"/>
            <a:ext cx="1871663" cy="792162"/>
          </a:xfrm>
          <a:prstGeom prst="roundRect">
            <a:avLst>
              <a:gd name="adj" fmla="val 16667"/>
            </a:avLst>
          </a:prstGeom>
          <a:solidFill>
            <a:srgbClr val="E3799F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400" dirty="0">
                <a:solidFill>
                  <a:schemeClr val="lt1"/>
                </a:solidFill>
                <a:latin typeface="Rockwell" panose="02060603020205020403" pitchFamily="18" charset="0"/>
                <a:ea typeface="+mn-ea"/>
              </a:rPr>
              <a:t>Vilja, engagemang &amp; positivitet</a:t>
            </a:r>
          </a:p>
        </p:txBody>
      </p:sp>
      <p:cxnSp>
        <p:nvCxnSpPr>
          <p:cNvPr id="35" name="Rak 34">
            <a:extLst>
              <a:ext uri="{FF2B5EF4-FFF2-40B4-BE49-F238E27FC236}">
                <a16:creationId xmlns:a16="http://schemas.microsoft.com/office/drawing/2014/main" id="{EEA92385-5B96-460E-A2E8-0B0BA81BD9C6}"/>
              </a:ext>
            </a:extLst>
          </p:cNvPr>
          <p:cNvCxnSpPr/>
          <p:nvPr/>
        </p:nvCxnSpPr>
        <p:spPr>
          <a:xfrm flipV="1">
            <a:off x="2244725" y="2900363"/>
            <a:ext cx="468313" cy="179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ak 35">
            <a:extLst>
              <a:ext uri="{FF2B5EF4-FFF2-40B4-BE49-F238E27FC236}">
                <a16:creationId xmlns:a16="http://schemas.microsoft.com/office/drawing/2014/main" id="{C78BDA2A-928A-4F4C-9179-2C6B9D959CEE}"/>
              </a:ext>
            </a:extLst>
          </p:cNvPr>
          <p:cNvCxnSpPr/>
          <p:nvPr/>
        </p:nvCxnSpPr>
        <p:spPr>
          <a:xfrm>
            <a:off x="2195513" y="2187575"/>
            <a:ext cx="504825" cy="539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ak pil 36">
            <a:extLst>
              <a:ext uri="{FF2B5EF4-FFF2-40B4-BE49-F238E27FC236}">
                <a16:creationId xmlns:a16="http://schemas.microsoft.com/office/drawing/2014/main" id="{A00550CF-5557-4912-9016-EEC9BE0BB303}"/>
              </a:ext>
            </a:extLst>
          </p:cNvPr>
          <p:cNvCxnSpPr/>
          <p:nvPr/>
        </p:nvCxnSpPr>
        <p:spPr>
          <a:xfrm>
            <a:off x="8004175" y="2276475"/>
            <a:ext cx="0" cy="360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ak pil 37">
            <a:extLst>
              <a:ext uri="{FF2B5EF4-FFF2-40B4-BE49-F238E27FC236}">
                <a16:creationId xmlns:a16="http://schemas.microsoft.com/office/drawing/2014/main" id="{C4444E2F-0CC2-407F-B8B6-319DDF576ECB}"/>
              </a:ext>
            </a:extLst>
          </p:cNvPr>
          <p:cNvCxnSpPr/>
          <p:nvPr/>
        </p:nvCxnSpPr>
        <p:spPr>
          <a:xfrm>
            <a:off x="8054975" y="3500438"/>
            <a:ext cx="0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k pil 38">
            <a:extLst>
              <a:ext uri="{FF2B5EF4-FFF2-40B4-BE49-F238E27FC236}">
                <a16:creationId xmlns:a16="http://schemas.microsoft.com/office/drawing/2014/main" id="{07489399-CFC1-4889-9D9C-7CE33B9A9371}"/>
              </a:ext>
            </a:extLst>
          </p:cNvPr>
          <p:cNvCxnSpPr/>
          <p:nvPr/>
        </p:nvCxnSpPr>
        <p:spPr>
          <a:xfrm flipH="1">
            <a:off x="3851275" y="5002213"/>
            <a:ext cx="144463" cy="298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k pil 39">
            <a:extLst>
              <a:ext uri="{FF2B5EF4-FFF2-40B4-BE49-F238E27FC236}">
                <a16:creationId xmlns:a16="http://schemas.microsoft.com/office/drawing/2014/main" id="{34724342-B1CE-4E0E-8CE9-DA3ED99BAD21}"/>
              </a:ext>
            </a:extLst>
          </p:cNvPr>
          <p:cNvCxnSpPr/>
          <p:nvPr/>
        </p:nvCxnSpPr>
        <p:spPr>
          <a:xfrm>
            <a:off x="4787900" y="5002213"/>
            <a:ext cx="144463" cy="298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k 40">
            <a:extLst>
              <a:ext uri="{FF2B5EF4-FFF2-40B4-BE49-F238E27FC236}">
                <a16:creationId xmlns:a16="http://schemas.microsoft.com/office/drawing/2014/main" id="{96F30300-4F87-4935-98F8-614BB238B2F7}"/>
              </a:ext>
            </a:extLst>
          </p:cNvPr>
          <p:cNvCxnSpPr/>
          <p:nvPr/>
        </p:nvCxnSpPr>
        <p:spPr>
          <a:xfrm>
            <a:off x="4516438" y="3217863"/>
            <a:ext cx="0" cy="8636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k 41">
            <a:extLst>
              <a:ext uri="{FF2B5EF4-FFF2-40B4-BE49-F238E27FC236}">
                <a16:creationId xmlns:a16="http://schemas.microsoft.com/office/drawing/2014/main" id="{7A951B06-E696-4F4A-B547-84F09EADF1FC}"/>
              </a:ext>
            </a:extLst>
          </p:cNvPr>
          <p:cNvCxnSpPr/>
          <p:nvPr/>
        </p:nvCxnSpPr>
        <p:spPr>
          <a:xfrm flipV="1">
            <a:off x="6516688" y="2252663"/>
            <a:ext cx="576262" cy="293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1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C02884B7-D9C6-4214-952E-588BF880BBF4}"/>
              </a:ext>
            </a:extLst>
          </p:cNvPr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sv-SE" altLang="sv-SE" sz="1800">
                <a:solidFill>
                  <a:srgbClr val="595959"/>
                </a:solidFill>
              </a:rPr>
              <a:t>Fördjupning av LUP / Handlingsprogram – ”</a:t>
            </a:r>
            <a:r>
              <a:rPr lang="sv-SE" altLang="ja-JP" sz="1800" b="1" i="1">
                <a:solidFill>
                  <a:srgbClr val="595959"/>
                </a:solidFill>
              </a:rPr>
              <a:t>Landsbygds viljan</a:t>
            </a:r>
            <a:r>
              <a:rPr lang="sv-SE" altLang="sv-SE" sz="1800" b="1" i="1">
                <a:solidFill>
                  <a:srgbClr val="595959"/>
                </a:solidFill>
              </a:rPr>
              <a:t>”</a:t>
            </a:r>
            <a:endParaRPr lang="sv-SE" altLang="ja-JP" sz="1800" b="1" i="1">
              <a:solidFill>
                <a:srgbClr val="595959"/>
              </a:solidFill>
            </a:endParaRPr>
          </a:p>
          <a:p>
            <a:pPr lvl="1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sv-SE" altLang="sv-SE" sz="1800">
                <a:solidFill>
                  <a:srgbClr val="595959"/>
                </a:solidFill>
              </a:rPr>
              <a:t>Finansieringsmöjligheter</a:t>
            </a:r>
          </a:p>
          <a:p>
            <a:pPr lvl="1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sv-SE" altLang="sv-SE" sz="1800">
                <a:solidFill>
                  <a:srgbClr val="595959"/>
                </a:solidFill>
              </a:rPr>
              <a:t>Projekt etc. skall utmynna från byarnas idéer, behov och </a:t>
            </a:r>
            <a:r>
              <a:rPr lang="sv-SE" altLang="sv-SE" sz="1800" b="1">
                <a:solidFill>
                  <a:srgbClr val="595959"/>
                </a:solidFill>
              </a:rPr>
              <a:t>vilja att driva själva.</a:t>
            </a:r>
          </a:p>
          <a:p>
            <a:pPr lvl="1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sv-SE" altLang="sv-SE" sz="1800">
                <a:solidFill>
                  <a:srgbClr val="595959"/>
                </a:solidFill>
              </a:rPr>
              <a:t>Utbildning och stöd i projektledning och administration. </a:t>
            </a:r>
          </a:p>
          <a:p>
            <a:pPr lvl="1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sv-SE" altLang="sv-SE" sz="1800">
                <a:solidFill>
                  <a:srgbClr val="595959"/>
                </a:solidFill>
              </a:rPr>
              <a:t>Möjlig samverkan mellan bygderna och med näringslivsorganisationerna, 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sv-SE" altLang="sv-SE" sz="1800">
                <a:solidFill>
                  <a:srgbClr val="595959"/>
                </a:solidFill>
              </a:rPr>
              <a:t>	</a:t>
            </a:r>
            <a:r>
              <a:rPr lang="sv-SE" altLang="sv-SE" sz="1800" i="1">
                <a:solidFill>
                  <a:srgbClr val="595959"/>
                </a:solidFill>
              </a:rPr>
              <a:t>tex Visit Lapland, </a:t>
            </a:r>
          </a:p>
          <a:p>
            <a:pPr lvl="1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sv-SE" altLang="sv-SE" sz="1800">
                <a:solidFill>
                  <a:srgbClr val="595959"/>
                </a:solidFill>
              </a:rPr>
              <a:t>Utveckla servicepunkter/medborgarkontor/medborgarservice</a:t>
            </a:r>
          </a:p>
          <a:p>
            <a:pPr lvl="1"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sv-SE" altLang="sv-SE" sz="1800">
              <a:solidFill>
                <a:srgbClr val="595959"/>
              </a:solidFill>
            </a:endParaRPr>
          </a:p>
          <a:p>
            <a:pPr lvl="1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sv-SE" altLang="sv-SE" sz="1800" i="1">
                <a:solidFill>
                  <a:srgbClr val="595959"/>
                </a:solidFill>
              </a:rPr>
              <a:t>(Bredband på Landsbygden)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sv-SE" altLang="sv-SE" sz="3200">
              <a:solidFill>
                <a:srgbClr val="898989"/>
              </a:solidFill>
            </a:endParaRPr>
          </a:p>
        </p:txBody>
      </p:sp>
      <p:sp>
        <p:nvSpPr>
          <p:cNvPr id="24578" name="Title 1">
            <a:extLst>
              <a:ext uri="{FF2B5EF4-FFF2-40B4-BE49-F238E27FC236}">
                <a16:creationId xmlns:a16="http://schemas.microsoft.com/office/drawing/2014/main" id="{74AEF520-E433-45B5-8591-62EA1EBA9065}"/>
              </a:ext>
            </a:extLst>
          </p:cNvPr>
          <p:cNvSpPr txBox="1">
            <a:spLocks/>
          </p:cNvSpPr>
          <p:nvPr/>
        </p:nvSpPr>
        <p:spPr bwMode="auto">
          <a:xfrm>
            <a:off x="2195513" y="233363"/>
            <a:ext cx="6057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3200">
                <a:latin typeface="Arial" panose="020B0604020202020204" pitchFamily="34" charset="0"/>
              </a:rPr>
              <a:t>Strategifrågor </a:t>
            </a:r>
          </a:p>
          <a:p>
            <a:pPr algn="ctr" eaLnBrk="1" hangingPunct="1"/>
            <a:r>
              <a:rPr lang="sv-SE" altLang="sv-SE" sz="3200">
                <a:latin typeface="Arial" panose="020B0604020202020204" pitchFamily="34" charset="0"/>
              </a:rPr>
              <a:t>Landsbygdens möjligheter</a:t>
            </a:r>
          </a:p>
        </p:txBody>
      </p:sp>
      <p:pic>
        <p:nvPicPr>
          <p:cNvPr id="24579" name="Picture 5" descr="\\ds.gallivare.se\dfs\userhome$\jesv02\My Documents\My Pictures\imagesCA1TNXQ2.jpg">
            <a:extLst>
              <a:ext uri="{FF2B5EF4-FFF2-40B4-BE49-F238E27FC236}">
                <a16:creationId xmlns:a16="http://schemas.microsoft.com/office/drawing/2014/main" id="{6D7479F9-23FF-4FE2-AE59-7D04F474D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9534" r="8789"/>
          <a:stretch>
            <a:fillRect/>
          </a:stretch>
        </p:blipFill>
        <p:spPr bwMode="auto">
          <a:xfrm>
            <a:off x="6732588" y="4170363"/>
            <a:ext cx="203835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\\ds.gallivare.se\dfs\userhome$\jesv02\My Documents\My Pictures\fb\motesplats-2.png">
            <a:extLst>
              <a:ext uri="{FF2B5EF4-FFF2-40B4-BE49-F238E27FC236}">
                <a16:creationId xmlns:a16="http://schemas.microsoft.com/office/drawing/2014/main" id="{507B77C7-5C3C-448A-B8BE-9295BBF96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80" y="3694187"/>
            <a:ext cx="2194519" cy="18722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\\ds.gallivare.se\dfs\userhome$\jesv02\My Documents\My Pictures\fb\Systembolaget.jpg">
            <a:extLst>
              <a:ext uri="{FF2B5EF4-FFF2-40B4-BE49-F238E27FC236}">
                <a16:creationId xmlns:a16="http://schemas.microsoft.com/office/drawing/2014/main" id="{89DA0CFA-4221-441E-B218-396A50BB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88" y="1556792"/>
            <a:ext cx="2387210" cy="159147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\\ds.gallivare.se\dfs\userhome$\jesv02\My Documents\My Pictures\fb\samarbete.jpg">
            <a:extLst>
              <a:ext uri="{FF2B5EF4-FFF2-40B4-BE49-F238E27FC236}">
                <a16:creationId xmlns:a16="http://schemas.microsoft.com/office/drawing/2014/main" id="{1D263E71-0343-4798-8FE9-566EBE9F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475" y="1220487"/>
            <a:ext cx="2190750" cy="17145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\\ds.gallivare.se\dfs\userhome$\jesv02\My Documents\My Pictures\fb\gym.jpg">
            <a:extLst>
              <a:ext uri="{FF2B5EF4-FFF2-40B4-BE49-F238E27FC236}">
                <a16:creationId xmlns:a16="http://schemas.microsoft.com/office/drawing/2014/main" id="{AEEED53C-890A-4F67-9094-AC2FED1FB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49" y="4509120"/>
            <a:ext cx="2551602" cy="1757416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ds.gallivare.se\dfs\userhome$\jesv02\My Documents\My Pictures\fb\Bibliotek_1.JPG">
            <a:extLst>
              <a:ext uri="{FF2B5EF4-FFF2-40B4-BE49-F238E27FC236}">
                <a16:creationId xmlns:a16="http://schemas.microsoft.com/office/drawing/2014/main" id="{B8AF3DAD-D346-4FC7-BA01-C988217EE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41572"/>
            <a:ext cx="3390900" cy="181927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3" descr="\\ds.gallivare.se\dfs\userhome$\jesv02\My Documents\My Pictures\fb\buss.jpg">
            <a:extLst>
              <a:ext uri="{FF2B5EF4-FFF2-40B4-BE49-F238E27FC236}">
                <a16:creationId xmlns:a16="http://schemas.microsoft.com/office/drawing/2014/main" id="{3CC2E30F-85D5-4DD2-BAA8-33052C1D1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657725"/>
            <a:ext cx="179705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ktangel med rundade hörn 9">
            <a:extLst>
              <a:ext uri="{FF2B5EF4-FFF2-40B4-BE49-F238E27FC236}">
                <a16:creationId xmlns:a16="http://schemas.microsoft.com/office/drawing/2014/main" id="{18F1FF3C-0E8E-4694-AA25-178027B13C0B}"/>
              </a:ext>
            </a:extLst>
          </p:cNvPr>
          <p:cNvSpPr/>
          <p:nvPr/>
        </p:nvSpPr>
        <p:spPr>
          <a:xfrm>
            <a:off x="2924620" y="2250911"/>
            <a:ext cx="2952328" cy="13681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3200">
                <a:solidFill>
                  <a:srgbClr val="FFFFFF"/>
                </a:solidFill>
                <a:cs typeface="Arial" panose="020B0604020202020204" pitchFamily="34" charset="0"/>
              </a:rPr>
              <a:t>Vad vill vi ha i vår bygd?</a:t>
            </a:r>
          </a:p>
        </p:txBody>
      </p:sp>
      <p:sp>
        <p:nvSpPr>
          <p:cNvPr id="11" name="Rektangel med rundade hörn 10">
            <a:extLst>
              <a:ext uri="{FF2B5EF4-FFF2-40B4-BE49-F238E27FC236}">
                <a16:creationId xmlns:a16="http://schemas.microsoft.com/office/drawing/2014/main" id="{C7BC73A0-1799-42F6-BA42-DB6D89EE9DB5}"/>
              </a:ext>
            </a:extLst>
          </p:cNvPr>
          <p:cNvSpPr/>
          <p:nvPr/>
        </p:nvSpPr>
        <p:spPr>
          <a:xfrm>
            <a:off x="6765925" y="1054100"/>
            <a:ext cx="1512888" cy="576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800">
                <a:solidFill>
                  <a:srgbClr val="FFFFFF"/>
                </a:solidFill>
                <a:cs typeface="Arial" panose="020B0604020202020204" pitchFamily="34" charset="0"/>
              </a:rPr>
              <a:t>Samarbete i föreningar?</a:t>
            </a:r>
          </a:p>
        </p:txBody>
      </p:sp>
      <p:sp>
        <p:nvSpPr>
          <p:cNvPr id="12" name="Rektangel med rundade hörn 11">
            <a:extLst>
              <a:ext uri="{FF2B5EF4-FFF2-40B4-BE49-F238E27FC236}">
                <a16:creationId xmlns:a16="http://schemas.microsoft.com/office/drawing/2014/main" id="{EA0A56B0-89DE-4B90-863B-82AFFB63A20C}"/>
              </a:ext>
            </a:extLst>
          </p:cNvPr>
          <p:cNvSpPr/>
          <p:nvPr/>
        </p:nvSpPr>
        <p:spPr>
          <a:xfrm>
            <a:off x="685800" y="3189288"/>
            <a:ext cx="1657350" cy="719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800">
                <a:solidFill>
                  <a:srgbClr val="FFFFFF"/>
                </a:solidFill>
                <a:cs typeface="Arial" panose="020B0604020202020204" pitchFamily="34" charset="0"/>
              </a:rPr>
              <a:t>Mötesplats att träffas?</a:t>
            </a:r>
          </a:p>
        </p:txBody>
      </p:sp>
      <p:sp>
        <p:nvSpPr>
          <p:cNvPr id="13" name="Rektangel med rundade hörn 12">
            <a:extLst>
              <a:ext uri="{FF2B5EF4-FFF2-40B4-BE49-F238E27FC236}">
                <a16:creationId xmlns:a16="http://schemas.microsoft.com/office/drawing/2014/main" id="{7C7E1CFA-F48C-4274-9DEF-0CD3F59B399C}"/>
              </a:ext>
            </a:extLst>
          </p:cNvPr>
          <p:cNvSpPr/>
          <p:nvPr/>
        </p:nvSpPr>
        <p:spPr>
          <a:xfrm>
            <a:off x="5508625" y="4437063"/>
            <a:ext cx="1150938" cy="43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v-SE" dirty="0"/>
              <a:t>Bussar?</a:t>
            </a:r>
          </a:p>
        </p:txBody>
      </p:sp>
      <p:sp>
        <p:nvSpPr>
          <p:cNvPr id="14" name="Rektangel med rundade hörn 13">
            <a:extLst>
              <a:ext uri="{FF2B5EF4-FFF2-40B4-BE49-F238E27FC236}">
                <a16:creationId xmlns:a16="http://schemas.microsoft.com/office/drawing/2014/main" id="{33EAD8FD-2EDA-449A-B441-4A8F8DACDD1A}"/>
              </a:ext>
            </a:extLst>
          </p:cNvPr>
          <p:cNvSpPr/>
          <p:nvPr/>
        </p:nvSpPr>
        <p:spPr>
          <a:xfrm>
            <a:off x="693738" y="1150938"/>
            <a:ext cx="1655762" cy="57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v-SE" dirty="0"/>
              <a:t>Systembolags-ombud?</a:t>
            </a:r>
          </a:p>
        </p:txBody>
      </p:sp>
      <p:sp>
        <p:nvSpPr>
          <p:cNvPr id="15" name="Rektangel med rundade hörn 14">
            <a:extLst>
              <a:ext uri="{FF2B5EF4-FFF2-40B4-BE49-F238E27FC236}">
                <a16:creationId xmlns:a16="http://schemas.microsoft.com/office/drawing/2014/main" id="{0153386D-F890-464E-8555-77691D7395E9}"/>
              </a:ext>
            </a:extLst>
          </p:cNvPr>
          <p:cNvSpPr/>
          <p:nvPr/>
        </p:nvSpPr>
        <p:spPr>
          <a:xfrm>
            <a:off x="4364038" y="584200"/>
            <a:ext cx="1441450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v-SE" dirty="0"/>
              <a:t>Bibliotek?</a:t>
            </a:r>
          </a:p>
        </p:txBody>
      </p:sp>
      <p:sp>
        <p:nvSpPr>
          <p:cNvPr id="16" name="Rektangel med rundade hörn 15">
            <a:extLst>
              <a:ext uri="{FF2B5EF4-FFF2-40B4-BE49-F238E27FC236}">
                <a16:creationId xmlns:a16="http://schemas.microsoft.com/office/drawing/2014/main" id="{CCD3C912-36F7-457B-A3BF-3446574E4994}"/>
              </a:ext>
            </a:extLst>
          </p:cNvPr>
          <p:cNvSpPr/>
          <p:nvPr/>
        </p:nvSpPr>
        <p:spPr>
          <a:xfrm>
            <a:off x="3716338" y="5732463"/>
            <a:ext cx="1368425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v-SE" dirty="0"/>
              <a:t>Gym?</a:t>
            </a:r>
          </a:p>
        </p:txBody>
      </p:sp>
      <p:sp>
        <p:nvSpPr>
          <p:cNvPr id="17" name="Rektangel med rundade hörn 16">
            <a:extLst>
              <a:ext uri="{FF2B5EF4-FFF2-40B4-BE49-F238E27FC236}">
                <a16:creationId xmlns:a16="http://schemas.microsoft.com/office/drawing/2014/main" id="{E834354B-717B-4486-BA4D-270B0C5E0436}"/>
              </a:ext>
            </a:extLst>
          </p:cNvPr>
          <p:cNvSpPr/>
          <p:nvPr/>
        </p:nvSpPr>
        <p:spPr>
          <a:xfrm>
            <a:off x="7019925" y="3213100"/>
            <a:ext cx="1081088" cy="43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800">
                <a:solidFill>
                  <a:srgbClr val="FFFFFF"/>
                </a:solidFill>
                <a:cs typeface="Arial" panose="020B0604020202020204" pitchFamily="34" charset="0"/>
              </a:rPr>
              <a:t>Café?</a:t>
            </a:r>
          </a:p>
        </p:txBody>
      </p:sp>
      <p:pic>
        <p:nvPicPr>
          <p:cNvPr id="18" name="Picture 2" descr="\\ds.gallivare.se\dfs\userhome$\jesv02\My Documents\My Pictures\fb\2.jpg">
            <a:extLst>
              <a:ext uri="{FF2B5EF4-FFF2-40B4-BE49-F238E27FC236}">
                <a16:creationId xmlns:a16="http://schemas.microsoft.com/office/drawing/2014/main" id="{81327F09-2E51-484A-B6F1-3C8E59543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218" y="3548977"/>
            <a:ext cx="1814331" cy="1360748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\\ds.gallivare.se\dfs\userhome$\jesv02\My Documents\My Pictures\fb\Loggor\Gällivare UV Logo4.PNG">
            <a:extLst>
              <a:ext uri="{FF2B5EF4-FFF2-40B4-BE49-F238E27FC236}">
                <a16:creationId xmlns:a16="http://schemas.microsoft.com/office/drawing/2014/main" id="{6D733C85-3A59-4683-8F85-6635990AC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0669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5" descr="\\ds.gallivare.se\dfs\userhome$\jesv02\My Documents\My Pictures\1465295_10153508103720204_1687057536_n.png">
            <a:extLst>
              <a:ext uri="{FF2B5EF4-FFF2-40B4-BE49-F238E27FC236}">
                <a16:creationId xmlns:a16="http://schemas.microsoft.com/office/drawing/2014/main" id="{74F6B0FC-AB0E-43EB-B140-3F094CD41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551113"/>
            <a:ext cx="352901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Oval 5">
            <a:extLst>
              <a:ext uri="{FF2B5EF4-FFF2-40B4-BE49-F238E27FC236}">
                <a16:creationId xmlns:a16="http://schemas.microsoft.com/office/drawing/2014/main" id="{9076AD13-1478-497B-A4F9-462FAD12D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476250"/>
            <a:ext cx="4752975" cy="2665413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400">
            <a:solidFill>
              <a:srgbClr val="BCBCBC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100" i="1">
                <a:solidFill>
                  <a:srgbClr val="000000"/>
                </a:solidFill>
                <a:latin typeface="Arial" panose="020B0604020202020204" pitchFamily="34" charset="0"/>
              </a:rPr>
              <a:t>Det var som när du sa till min mamma:</a:t>
            </a:r>
          </a:p>
          <a:p>
            <a:pPr algn="ctr" eaLnBrk="1" hangingPunct="1"/>
            <a:endParaRPr lang="sv-SE" altLang="sv-SE" sz="11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ja-JP" altLang="sv-SE" i="1">
                <a:solidFill>
                  <a:srgbClr val="000000"/>
                </a:solidFill>
                <a:latin typeface="Arial" panose="020B0604020202020204" pitchFamily="34" charset="0"/>
              </a:rPr>
              <a:t>”</a:t>
            </a:r>
            <a:r>
              <a:rPr lang="sv-SE" altLang="ja-JP" i="1">
                <a:solidFill>
                  <a:srgbClr val="000000"/>
                </a:solidFill>
                <a:latin typeface="Arial" panose="020B0604020202020204" pitchFamily="34" charset="0"/>
              </a:rPr>
              <a:t>Det finns säkert begåvade människor på landsbygden också.</a:t>
            </a:r>
            <a:r>
              <a:rPr lang="ja-JP" altLang="sv-SE" i="1">
                <a:solidFill>
                  <a:srgbClr val="000000"/>
                </a:solidFill>
                <a:latin typeface="Arial" panose="020B0604020202020204" pitchFamily="34" charset="0"/>
              </a:rPr>
              <a:t>”</a:t>
            </a:r>
            <a:endParaRPr lang="sv-SE" altLang="sv-SE" sz="12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Rektangel 6">
            <a:extLst>
              <a:ext uri="{FF2B5EF4-FFF2-40B4-BE49-F238E27FC236}">
                <a16:creationId xmlns:a16="http://schemas.microsoft.com/office/drawing/2014/main" id="{0A0EE5DA-AA69-40AC-8D05-5D4D8611D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5678488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sv-SE" altLang="sv-SE" sz="10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sv-SE" altLang="sv-SE" sz="1000" i="1">
                <a:solidFill>
                  <a:srgbClr val="000000"/>
                </a:solidFill>
                <a:latin typeface="Arial" panose="020B0604020202020204" pitchFamily="34" charset="0"/>
              </a:rPr>
              <a:t> Mia Skäringer, Solsidan</a:t>
            </a:r>
            <a:endParaRPr lang="sv-SE" altLang="sv-SE" sz="16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\\ds.gallivare.se\dfs\userhome$\jesv02\My Documents\My Pictures\fb\LANDSBYGDS-VILJORNA\Ullattiviljan\xs_141027_123834_03_d800e.jpg">
            <a:extLst>
              <a:ext uri="{FF2B5EF4-FFF2-40B4-BE49-F238E27FC236}">
                <a16:creationId xmlns:a16="http://schemas.microsoft.com/office/drawing/2014/main" id="{39377621-514C-49CB-84CC-301F37F23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3" t="5766" r="9045" b="11771"/>
          <a:stretch>
            <a:fillRect/>
          </a:stretch>
        </p:blipFill>
        <p:spPr bwMode="auto">
          <a:xfrm>
            <a:off x="1312863" y="836613"/>
            <a:ext cx="6748462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ubrik 1">
            <a:extLst>
              <a:ext uri="{FF2B5EF4-FFF2-40B4-BE49-F238E27FC236}">
                <a16:creationId xmlns:a16="http://schemas.microsoft.com/office/drawing/2014/main" id="{0CABBDEC-74F6-4E4D-BBB2-ECB4DDA37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20650"/>
            <a:ext cx="8229600" cy="1143000"/>
          </a:xfrm>
        </p:spPr>
        <p:txBody>
          <a:bodyPr/>
          <a:lstStyle/>
          <a:p>
            <a:r>
              <a:rPr lang="sv-SE" altLang="sv-SE"/>
              <a:t>Ullatti-viljan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E642BE9-1EBB-49B5-B4B1-F5ED96F76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5543550"/>
            <a:ext cx="8229600" cy="229393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altLang="sv-SE" sz="4800" b="1"/>
              <a:t>Projektet: RÄDDA MACKEN!</a:t>
            </a:r>
          </a:p>
        </p:txBody>
      </p:sp>
      <p:pic>
        <p:nvPicPr>
          <p:cNvPr id="27652" name="Picture 2" descr="\\ds.gallivare.se\dfs\userhome$\jesv02\My Documents\My Pictures\fb\Loggor\Gällivare UV Logo4.PNG">
            <a:extLst>
              <a:ext uri="{FF2B5EF4-FFF2-40B4-BE49-F238E27FC236}">
                <a16:creationId xmlns:a16="http://schemas.microsoft.com/office/drawing/2014/main" id="{3CBB117C-7D4A-4690-AE54-C44AEB5F2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0669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7" descr="\\ds.gallivare.se\dfs\userhome$\jesv02\My Documents\My Pictures\LLU_Skylt_opt.jpg">
            <a:extLst>
              <a:ext uri="{FF2B5EF4-FFF2-40B4-BE49-F238E27FC236}">
                <a16:creationId xmlns:a16="http://schemas.microsoft.com/office/drawing/2014/main" id="{EC453430-8BD4-4566-BA62-3AE25A1B2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0"/>
            <a:ext cx="2087563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B0798428-34C6-4842-81C6-471DDA0D0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25" y="3824288"/>
            <a:ext cx="8112125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sv-SE" altLang="sv-SE" sz="3200">
                <a:solidFill>
                  <a:srgbClr val="000000"/>
                </a:solidFill>
              </a:rPr>
              <a:t>23 dagar, så hade man sålt ALLA andelar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sv-SE" altLang="sv-SE" sz="3200">
                <a:solidFill>
                  <a:srgbClr val="000000"/>
                </a:solidFill>
              </a:rPr>
              <a:t>Även företag &amp; organisationer från stan köpte andelar</a:t>
            </a:r>
          </a:p>
        </p:txBody>
      </p:sp>
      <p:sp>
        <p:nvSpPr>
          <p:cNvPr id="28674" name="Platshållare för innehåll 2">
            <a:extLst>
              <a:ext uri="{FF2B5EF4-FFF2-40B4-BE49-F238E27FC236}">
                <a16:creationId xmlns:a16="http://schemas.microsoft.com/office/drawing/2014/main" id="{D9DC9EFD-8458-4D86-804F-4ABBF80B0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13" y="908050"/>
            <a:ext cx="8229600" cy="3025775"/>
          </a:xfrm>
        </p:spPr>
        <p:txBody>
          <a:bodyPr/>
          <a:lstStyle/>
          <a:p>
            <a:r>
              <a:rPr lang="sv-SE" altLang="sv-SE"/>
              <a:t>Ullatti-viljan hade 3 kris/info möten</a:t>
            </a:r>
          </a:p>
          <a:p>
            <a:r>
              <a:rPr lang="sv-SE" altLang="sv-SE"/>
              <a:t>Beslut och styrelse tillsattes för ekonomisk förening.</a:t>
            </a:r>
          </a:p>
          <a:p>
            <a:r>
              <a:rPr lang="sv-SE" altLang="sv-SE"/>
              <a:t>750 000kr (500tkr köp, 250tkr drivmedel)</a:t>
            </a:r>
          </a:p>
          <a:p>
            <a:r>
              <a:rPr lang="sv-SE" altLang="sv-SE"/>
              <a:t>250 andelar á 3000kr styck.</a:t>
            </a:r>
          </a:p>
          <a:p>
            <a:endParaRPr lang="sv-SE" altLang="sv-SE"/>
          </a:p>
        </p:txBody>
      </p:sp>
      <p:pic>
        <p:nvPicPr>
          <p:cNvPr id="2" name="Picture 2" descr="\\ds.gallivare.se\dfs\userhome$\jesv02\My Documents\My Pictures\fb\Ullatti\Ullatti ek\Ullatti ekonomiska förening.jpg">
            <a:extLst>
              <a:ext uri="{FF2B5EF4-FFF2-40B4-BE49-F238E27FC236}">
                <a16:creationId xmlns:a16="http://schemas.microsoft.com/office/drawing/2014/main" id="{049990DF-446A-4D8D-BD02-62DDE3C6F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977900"/>
            <a:ext cx="7283450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 descr="\\ds.gallivare.se\dfs\userhome$\jesv02\My Documents\My Pictures\fb\Loggor\Gällivare UV Logo4.PNG">
            <a:extLst>
              <a:ext uri="{FF2B5EF4-FFF2-40B4-BE49-F238E27FC236}">
                <a16:creationId xmlns:a16="http://schemas.microsoft.com/office/drawing/2014/main" id="{1AF8656D-9F8A-4B3D-85B2-7A51DF347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0669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med rundade hörn 3">
            <a:extLst>
              <a:ext uri="{FF2B5EF4-FFF2-40B4-BE49-F238E27FC236}">
                <a16:creationId xmlns:a16="http://schemas.microsoft.com/office/drawing/2014/main" id="{68292502-DA10-4953-8EBA-C0EBDC147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7013" y="4922838"/>
            <a:ext cx="5832475" cy="1584325"/>
          </a:xfrm>
          <a:prstGeom prst="roundRect">
            <a:avLst>
              <a:gd name="adj" fmla="val 16667"/>
            </a:avLst>
          </a:prstGeom>
          <a:solidFill>
            <a:srgbClr val="9BBB5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800">
                <a:solidFill>
                  <a:srgbClr val="FFFFFF"/>
                </a:solidFill>
                <a:cs typeface="Arial" panose="020B0604020202020204" pitchFamily="34" charset="0"/>
              </a:rPr>
              <a:t>Styrelsen praktiserade på macken</a:t>
            </a:r>
          </a:p>
          <a:p>
            <a:pPr algn="ctr" eaLnBrk="1" hangingPunct="1"/>
            <a:r>
              <a:rPr lang="sv-SE" altLang="sv-SE" sz="1800">
                <a:solidFill>
                  <a:srgbClr val="FFFFFF"/>
                </a:solidFill>
                <a:cs typeface="Arial" panose="020B0604020202020204" pitchFamily="34" charset="0"/>
              </a:rPr>
              <a:t>och</a:t>
            </a:r>
            <a:endParaRPr lang="sv-SE" altLang="sv-SE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sv-SE" altLang="sv-SE">
                <a:solidFill>
                  <a:srgbClr val="FFFFFF"/>
                </a:solidFill>
                <a:cs typeface="Arial" panose="020B0604020202020204" pitchFamily="34" charset="0"/>
              </a:rPr>
              <a:t>Idag ägs och drivs den av Ullattiborna och styrs av en stark styrelse!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ubrik 1">
            <a:extLst>
              <a:ext uri="{FF2B5EF4-FFF2-40B4-BE49-F238E27FC236}">
                <a16:creationId xmlns:a16="http://schemas.microsoft.com/office/drawing/2014/main" id="{08507D03-E210-4DFA-813D-53B6AC324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/>
              <a:t>Soutujärvi-viljan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75BD5F7-5486-422A-80FC-7643866A5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5373688"/>
            <a:ext cx="8229600" cy="109378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altLang="sv-SE" sz="4800" b="1"/>
              <a:t>Information-&amp; turism projekt</a:t>
            </a:r>
          </a:p>
        </p:txBody>
      </p:sp>
      <p:pic>
        <p:nvPicPr>
          <p:cNvPr id="29699" name="Picture 2" descr="\\ds.gallivare.se\dfs\userhome$\jesv02\My Documents\My Pictures\fb\Loggor\Gällivare UV Logo4.PNG">
            <a:extLst>
              <a:ext uri="{FF2B5EF4-FFF2-40B4-BE49-F238E27FC236}">
                <a16:creationId xmlns:a16="http://schemas.microsoft.com/office/drawing/2014/main" id="{6320972D-F2CA-403C-BDD8-37ACA99A4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0669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 descr="\\ds.gallivare.se\dfs\userhome$\jesv02\My Documents\My Pictures\fb\LANDSBYGDS-VILJORNA\xs_141022_183406_02_d800e.jpg">
            <a:extLst>
              <a:ext uri="{FF2B5EF4-FFF2-40B4-BE49-F238E27FC236}">
                <a16:creationId xmlns:a16="http://schemas.microsoft.com/office/drawing/2014/main" id="{4803FFE8-08D7-4DEE-8E53-FBD93AC51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196975"/>
            <a:ext cx="574675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980F51BB-AAD1-427A-BFB4-5E09CC352DA4}"/>
              </a:ext>
            </a:extLst>
          </p:cNvPr>
          <p:cNvSpPr/>
          <p:nvPr/>
        </p:nvSpPr>
        <p:spPr>
          <a:xfrm>
            <a:off x="498475" y="3395663"/>
            <a:ext cx="2309813" cy="993775"/>
          </a:xfrm>
          <a:prstGeom prst="rect">
            <a:avLst/>
          </a:prstGeom>
          <a:solidFill>
            <a:srgbClr val="1EAEEE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2800">
                <a:solidFill>
                  <a:srgbClr val="FFFFFF"/>
                </a:solidFill>
                <a:cs typeface="Arial" panose="020B0604020202020204" pitchFamily="34" charset="0"/>
              </a:rPr>
              <a:t>Turism – Ecuturism</a:t>
            </a:r>
          </a:p>
          <a:p>
            <a:pPr algn="ctr" eaLnBrk="1" hangingPunct="1"/>
            <a:endParaRPr lang="sv-SE" altLang="sv-SE" sz="7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5" descr="\\ds.gallivare.se\dfs\userhome$\jesv02\My Documents\My Pictures\fb\Soutujärvi\soutujärvi andra bygdemöte\xs_141022_193835_08_d4.jpg">
            <a:extLst>
              <a:ext uri="{FF2B5EF4-FFF2-40B4-BE49-F238E27FC236}">
                <a16:creationId xmlns:a16="http://schemas.microsoft.com/office/drawing/2014/main" id="{DD7FCC66-CC67-4CCC-AAC9-B7664C823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3" t="15125" r="49330" b="49323"/>
          <a:stretch>
            <a:fillRect/>
          </a:stretch>
        </p:blipFill>
        <p:spPr bwMode="auto">
          <a:xfrm>
            <a:off x="495300" y="1268413"/>
            <a:ext cx="2312988" cy="2127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\\ds.gallivare.se\dfs\userhome$\jesv02\My Documents\My Pictures\fb\Loggor\gellivare_lapland.JPG">
            <a:extLst>
              <a:ext uri="{FF2B5EF4-FFF2-40B4-BE49-F238E27FC236}">
                <a16:creationId xmlns:a16="http://schemas.microsoft.com/office/drawing/2014/main" id="{4E24BC06-D94A-404A-938C-99A33C642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4535488"/>
            <a:ext cx="16192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\\ds.gallivare.se\dfs\userhome$\jesv02\My Documents\My Pictures\fb\LANDSBYGDS-VILJORNA\Tjautjas\xs_141123_140217_07_d800e.jpg">
            <a:extLst>
              <a:ext uri="{FF2B5EF4-FFF2-40B4-BE49-F238E27FC236}">
                <a16:creationId xmlns:a16="http://schemas.microsoft.com/office/drawing/2014/main" id="{940D0518-C87F-4882-ADF3-80920522B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t="4813" r="2786" b="9821"/>
          <a:stretch>
            <a:fillRect/>
          </a:stretch>
        </p:blipFill>
        <p:spPr bwMode="auto">
          <a:xfrm>
            <a:off x="3917950" y="979488"/>
            <a:ext cx="514032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ubrik 1">
            <a:extLst>
              <a:ext uri="{FF2B5EF4-FFF2-40B4-BE49-F238E27FC236}">
                <a16:creationId xmlns:a16="http://schemas.microsoft.com/office/drawing/2014/main" id="{45204D32-45B6-458E-88D0-868908AF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0"/>
            <a:ext cx="8229600" cy="1143000"/>
          </a:xfrm>
        </p:spPr>
        <p:txBody>
          <a:bodyPr/>
          <a:lstStyle/>
          <a:p>
            <a:r>
              <a:rPr lang="sv-SE" altLang="sv-SE"/>
              <a:t>Tjautjas-viljan</a:t>
            </a:r>
          </a:p>
        </p:txBody>
      </p:sp>
      <p:sp>
        <p:nvSpPr>
          <p:cNvPr id="30723" name="Platshållare för innehåll 2">
            <a:extLst>
              <a:ext uri="{FF2B5EF4-FFF2-40B4-BE49-F238E27FC236}">
                <a16:creationId xmlns:a16="http://schemas.microsoft.com/office/drawing/2014/main" id="{ADDA7E50-EEF2-4867-B310-31E781504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674813"/>
            <a:ext cx="8229600" cy="2978150"/>
          </a:xfrm>
        </p:spPr>
        <p:txBody>
          <a:bodyPr/>
          <a:lstStyle/>
          <a:p>
            <a:r>
              <a:rPr lang="sv-SE" altLang="sv-SE"/>
              <a:t>Medelålder 28 år</a:t>
            </a:r>
          </a:p>
          <a:p>
            <a:r>
              <a:rPr lang="sv-SE" altLang="sv-SE"/>
              <a:t>Ingen ekonomisk </a:t>
            </a:r>
          </a:p>
          <a:p>
            <a:pPr>
              <a:buFont typeface="Arial" panose="020B0604020202020204" pitchFamily="34" charset="0"/>
              <a:buNone/>
            </a:pPr>
            <a:r>
              <a:rPr lang="sv-SE" altLang="sv-SE"/>
              <a:t>stöttning på flera år.</a:t>
            </a:r>
          </a:p>
          <a:p>
            <a:r>
              <a:rPr lang="sv-SE" altLang="sv-SE"/>
              <a:t>Bredband själva</a:t>
            </a:r>
          </a:p>
          <a:p>
            <a:r>
              <a:rPr lang="sv-SE" altLang="sv-SE"/>
              <a:t>Starka eldsjälar och goda grannar</a:t>
            </a:r>
          </a:p>
          <a:p>
            <a:endParaRPr lang="sv-SE" altLang="sv-SE"/>
          </a:p>
        </p:txBody>
      </p:sp>
      <p:pic>
        <p:nvPicPr>
          <p:cNvPr id="30724" name="Picture 2" descr="\\ds.gallivare.se\dfs\userhome$\jesv02\My Documents\My Pictures\fb\Loggor\Gällivare UV Logo4.PNG">
            <a:extLst>
              <a:ext uri="{FF2B5EF4-FFF2-40B4-BE49-F238E27FC236}">
                <a16:creationId xmlns:a16="http://schemas.microsoft.com/office/drawing/2014/main" id="{94D2054D-4F71-4FE5-AD1B-0003C9AA8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0669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\\ds.gallivare.se\dfs\userhome$\jesv02\My Documents\My Pictures\fb\Loggor\250px-Rutschbahn1.jpg">
            <a:extLst>
              <a:ext uri="{FF2B5EF4-FFF2-40B4-BE49-F238E27FC236}">
                <a16:creationId xmlns:a16="http://schemas.microsoft.com/office/drawing/2014/main" id="{A9603E7B-E163-4465-B269-25EA0CE3A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2963"/>
            <a:ext cx="2589212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E89043DB-EEDB-4D33-8D1F-B91A256DC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4406900"/>
            <a:ext cx="1981200" cy="646113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sv-SE" dirty="0">
                <a:solidFill>
                  <a:schemeClr val="lt1"/>
                </a:solidFill>
                <a:latin typeface="+mn-lt"/>
                <a:ea typeface="+mn-ea"/>
              </a:rPr>
              <a:t>OBS! Viktig varningsklocka!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869451A5-133B-4097-851A-7875A5E91DF7}"/>
              </a:ext>
            </a:extLst>
          </p:cNvPr>
          <p:cNvSpPr txBox="1">
            <a:spLocks/>
          </p:cNvSpPr>
          <p:nvPr/>
        </p:nvSpPr>
        <p:spPr bwMode="auto">
          <a:xfrm>
            <a:off x="3384550" y="5053013"/>
            <a:ext cx="53292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sv-SE" altLang="sv-SE" sz="4800" b="1"/>
              <a:t>Projekt: Lekplats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\\ds.gallivare.se\dfs\userhome$\jesv02\My Documents\My Pictures\fb\Loggor\Gällivare UV Logo4.PNG">
            <a:extLst>
              <a:ext uri="{FF2B5EF4-FFF2-40B4-BE49-F238E27FC236}">
                <a16:creationId xmlns:a16="http://schemas.microsoft.com/office/drawing/2014/main" id="{1AD245B0-27CE-487C-A94E-56E12C388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0669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 descr="\\ds.gallivare.se\dfs\userhome$\jesv02\My Documents\My Pictures\fb\LANDSBYGDS-VILJORNA\Hakkasviljan\_ND44239 (2).jpg">
            <a:extLst>
              <a:ext uri="{FF2B5EF4-FFF2-40B4-BE49-F238E27FC236}">
                <a16:creationId xmlns:a16="http://schemas.microsoft.com/office/drawing/2014/main" id="{2659DD37-4622-47CD-B99A-3B513EBED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711200"/>
            <a:ext cx="7705725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\\ds.gallivare.se\dfs\userhome$\jesv02\My Documents\My Pictures\fb\LANDSBYGDS-VILJORNA\xs_141127_182133_03_d800e.jpg">
            <a:extLst>
              <a:ext uri="{FF2B5EF4-FFF2-40B4-BE49-F238E27FC236}">
                <a16:creationId xmlns:a16="http://schemas.microsoft.com/office/drawing/2014/main" id="{5785A785-76D1-4CA4-A79F-5989F9CBA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052513"/>
            <a:ext cx="7546975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\\ds.gallivare.se\dfs\userhome$\jesv02\My Documents\My Pictures\fb\LANDSBYGDS-VILJORNA\xs_150224_201640_07_d4 (2).jpg">
            <a:extLst>
              <a:ext uri="{FF2B5EF4-FFF2-40B4-BE49-F238E27FC236}">
                <a16:creationId xmlns:a16="http://schemas.microsoft.com/office/drawing/2014/main" id="{A2A9F8F7-ADF9-44AD-887D-B1B2924F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7991475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ubrik 1">
            <a:extLst>
              <a:ext uri="{FF2B5EF4-FFF2-40B4-BE49-F238E27FC236}">
                <a16:creationId xmlns:a16="http://schemas.microsoft.com/office/drawing/2014/main" id="{269E9613-77B8-4F09-91E9-DCD3E205B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/>
              <a:t>Dagens innehåll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53886CF-0B05-4891-AEA2-483709CC1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altLang="sv-SE"/>
              <a:t>Lokalt ledd utveckling</a:t>
            </a:r>
          </a:p>
          <a:p>
            <a:r>
              <a:rPr lang="sv-SE" altLang="sv-SE"/>
              <a:t>Koncept för att skapa underifrånperspektivet på landsbygden</a:t>
            </a:r>
          </a:p>
          <a:p>
            <a:r>
              <a:rPr lang="sv-SE" altLang="sv-SE"/>
              <a:t>Exempel från Gällivare kommun </a:t>
            </a:r>
          </a:p>
          <a:p>
            <a:pPr>
              <a:buFont typeface="Arial" panose="020B0604020202020204" pitchFamily="34" charset="0"/>
              <a:buNone/>
            </a:pPr>
            <a:r>
              <a:rPr lang="sv-SE" altLang="sv-SE"/>
              <a:t>– andraplats i </a:t>
            </a:r>
            <a:r>
              <a:rPr lang="sv-SE" altLang="sv-SE" i="1"/>
              <a:t>Årets landsbygdskommun 2014</a:t>
            </a:r>
          </a:p>
        </p:txBody>
      </p:sp>
      <p:pic>
        <p:nvPicPr>
          <p:cNvPr id="4" name="Picture 5" descr="\\ds.gallivare.se\dfs\userhome$\jesv02\My Documents\My Pictures\fb\snurra_framgang.png">
            <a:extLst>
              <a:ext uri="{FF2B5EF4-FFF2-40B4-BE49-F238E27FC236}">
                <a16:creationId xmlns:a16="http://schemas.microsoft.com/office/drawing/2014/main" id="{EA100662-9990-4A16-8E54-B137DDAC0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629150"/>
            <a:ext cx="15494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\\ds.gallivare.se\dfs\userhome$\jesv02\My Documents\My Pictures\fb\snurra_atertraff.png">
            <a:extLst>
              <a:ext uri="{FF2B5EF4-FFF2-40B4-BE49-F238E27FC236}">
                <a16:creationId xmlns:a16="http://schemas.microsoft.com/office/drawing/2014/main" id="{6C48B9FA-E1FC-4B10-A5EC-BC6D17011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621213"/>
            <a:ext cx="15494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\\ds.gallivare.se\dfs\userhome$\jesv02\My Documents\My Pictures\fb\snurra_gemigtips.png">
            <a:extLst>
              <a:ext uri="{FF2B5EF4-FFF2-40B4-BE49-F238E27FC236}">
                <a16:creationId xmlns:a16="http://schemas.microsoft.com/office/drawing/2014/main" id="{4F170A77-756D-4BCE-84F9-B54C3165B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4629150"/>
            <a:ext cx="15494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B2E85250-6FDA-475E-B5BA-5174CEE67406}"/>
              </a:ext>
            </a:extLst>
          </p:cNvPr>
          <p:cNvSpPr/>
          <p:nvPr/>
        </p:nvSpPr>
        <p:spPr>
          <a:xfrm>
            <a:off x="3131840" y="2192720"/>
            <a:ext cx="2736304" cy="188435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2000">
                <a:solidFill>
                  <a:srgbClr val="FFFFFF"/>
                </a:solidFill>
                <a:cs typeface="Arial" panose="020B0604020202020204" pitchFamily="34" charset="0"/>
              </a:rPr>
              <a:t>Hur blir vi stolta över att visa upp vår landsbygd?</a:t>
            </a:r>
          </a:p>
        </p:txBody>
      </p:sp>
      <p:sp>
        <p:nvSpPr>
          <p:cNvPr id="5" name="Rektangel med rundade hörn 4">
            <a:extLst>
              <a:ext uri="{FF2B5EF4-FFF2-40B4-BE49-F238E27FC236}">
                <a16:creationId xmlns:a16="http://schemas.microsoft.com/office/drawing/2014/main" id="{0D54215A-BDFE-4FA4-87FA-B2222E9F2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688" y="765175"/>
            <a:ext cx="2284412" cy="936625"/>
          </a:xfrm>
          <a:prstGeom prst="roundRect">
            <a:avLst>
              <a:gd name="adj" fmla="val 16667"/>
            </a:avLst>
          </a:prstGeom>
          <a:solidFill>
            <a:srgbClr val="9BBB5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sv-SE" altLang="sv-SE" sz="100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 eaLnBrk="1" hangingPunct="1"/>
            <a:endParaRPr lang="sv-SE" altLang="sv-SE" sz="100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sv-SE" altLang="sv-SE" sz="1100">
                <a:solidFill>
                  <a:srgbClr val="FFFFFF"/>
                </a:solidFill>
                <a:cs typeface="Arial" panose="020B0604020202020204" pitchFamily="34" charset="0"/>
              </a:rPr>
              <a:t>Samarbeta mot utveckling av vår bygd. Hitta vilja och engagemanget att tillsammans utveckla bygden genom projekt och aktiviteter</a:t>
            </a:r>
          </a:p>
          <a:p>
            <a:pPr algn="ctr" eaLnBrk="1" hangingPunct="1"/>
            <a:endParaRPr lang="sv-SE" altLang="sv-SE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" name="Rektangel med rundade hörn 5">
            <a:extLst>
              <a:ext uri="{FF2B5EF4-FFF2-40B4-BE49-F238E27FC236}">
                <a16:creationId xmlns:a16="http://schemas.microsoft.com/office/drawing/2014/main" id="{12942134-5E65-4E38-A900-017BCE429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613" y="4941888"/>
            <a:ext cx="1943100" cy="1011237"/>
          </a:xfrm>
          <a:prstGeom prst="roundRect">
            <a:avLst>
              <a:gd name="adj" fmla="val 16667"/>
            </a:avLst>
          </a:prstGeom>
          <a:solidFill>
            <a:srgbClr val="8064A2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200">
                <a:solidFill>
                  <a:srgbClr val="FFFFFF"/>
                </a:solidFill>
                <a:cs typeface="Arial" panose="020B0604020202020204" pitchFamily="34" charset="0"/>
              </a:rPr>
              <a:t>Hitta servicepunkter som stöttar upp bygden både för invånarna och utifrån. </a:t>
            </a:r>
          </a:p>
        </p:txBody>
      </p:sp>
      <p:sp>
        <p:nvSpPr>
          <p:cNvPr id="7" name="Rektangel med rundade hörn 6">
            <a:extLst>
              <a:ext uri="{FF2B5EF4-FFF2-40B4-BE49-F238E27FC236}">
                <a16:creationId xmlns:a16="http://schemas.microsoft.com/office/drawing/2014/main" id="{749E9BDC-1D42-4851-BF42-01BB89EFB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1411288"/>
            <a:ext cx="2303462" cy="863600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200">
                <a:solidFill>
                  <a:srgbClr val="FFFFFF"/>
                </a:solidFill>
                <a:cs typeface="Arial" panose="020B0604020202020204" pitchFamily="34" charset="0"/>
              </a:rPr>
              <a:t>Hitta marknadsföringsstrategier för att landsbygden ska synas med resten av kommunen.</a:t>
            </a: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3CDBF821-7C35-499D-8AE4-C51F34F9E269}"/>
              </a:ext>
            </a:extLst>
          </p:cNvPr>
          <p:cNvSpPr/>
          <p:nvPr/>
        </p:nvSpPr>
        <p:spPr>
          <a:xfrm>
            <a:off x="5220072" y="426566"/>
            <a:ext cx="864096" cy="50405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 dirty="0"/>
              <a:t>Nyhets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 dirty="0"/>
              <a:t>blad</a:t>
            </a:r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09A184B1-45D1-4ADB-AA54-8074EF810B45}"/>
              </a:ext>
            </a:extLst>
          </p:cNvPr>
          <p:cNvSpPr/>
          <p:nvPr/>
        </p:nvSpPr>
        <p:spPr>
          <a:xfrm>
            <a:off x="6487553" y="332655"/>
            <a:ext cx="1008112" cy="43204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 dirty="0"/>
              <a:t>Facebook</a:t>
            </a:r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39328F2A-FC0D-4177-B39C-6656AA582C62}"/>
              </a:ext>
            </a:extLst>
          </p:cNvPr>
          <p:cNvSpPr/>
          <p:nvPr/>
        </p:nvSpPr>
        <p:spPr>
          <a:xfrm>
            <a:off x="7740352" y="480572"/>
            <a:ext cx="919692" cy="39604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 dirty="0"/>
              <a:t>Hemsida</a:t>
            </a:r>
          </a:p>
        </p:txBody>
      </p:sp>
      <p:sp>
        <p:nvSpPr>
          <p:cNvPr id="11" name="Rektangel med rundade hörn 10">
            <a:extLst>
              <a:ext uri="{FF2B5EF4-FFF2-40B4-BE49-F238E27FC236}">
                <a16:creationId xmlns:a16="http://schemas.microsoft.com/office/drawing/2014/main" id="{C9268F6E-89B1-46EC-BB24-E126F750E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344863"/>
            <a:ext cx="1943100" cy="863600"/>
          </a:xfrm>
          <a:prstGeom prst="roundRect">
            <a:avLst>
              <a:gd name="adj" fmla="val 16667"/>
            </a:avLst>
          </a:prstGeom>
          <a:solidFill>
            <a:srgbClr val="4BACC6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v-SE" altLang="sv-SE" sz="1200">
                <a:solidFill>
                  <a:srgbClr val="FFFFFF"/>
                </a:solidFill>
                <a:cs typeface="Arial" panose="020B0604020202020204" pitchFamily="34" charset="0"/>
              </a:rPr>
              <a:t>Idéer och kraften kommer </a:t>
            </a:r>
            <a:r>
              <a:rPr lang="sv-SE" altLang="sv-SE" sz="1200" u="sng">
                <a:solidFill>
                  <a:srgbClr val="FFFFFF"/>
                </a:solidFill>
                <a:cs typeface="Arial" panose="020B0604020202020204" pitchFamily="34" charset="0"/>
              </a:rPr>
              <a:t>underifrån</a:t>
            </a:r>
            <a:r>
              <a:rPr lang="sv-SE" altLang="sv-SE" sz="1200">
                <a:solidFill>
                  <a:srgbClr val="FFFFFF"/>
                </a:solidFill>
                <a:cs typeface="Arial" panose="020B0604020202020204" pitchFamily="34" charset="0"/>
              </a:rPr>
              <a:t> – från bygdens egna invånare.</a:t>
            </a:r>
          </a:p>
        </p:txBody>
      </p:sp>
      <p:sp>
        <p:nvSpPr>
          <p:cNvPr id="12" name="Rektangel med rundade hörn 11">
            <a:extLst>
              <a:ext uri="{FF2B5EF4-FFF2-40B4-BE49-F238E27FC236}">
                <a16:creationId xmlns:a16="http://schemas.microsoft.com/office/drawing/2014/main" id="{62DD940D-B358-417E-BEE5-32A16FF3A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2468563"/>
            <a:ext cx="2217737" cy="8524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sv-SE" altLang="sv-SE" sz="110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sv-SE" altLang="sv-SE" sz="1200">
                <a:solidFill>
                  <a:srgbClr val="FFFFFF"/>
                </a:solidFill>
                <a:cs typeface="Arial" panose="020B0604020202020204" pitchFamily="34" charset="0"/>
              </a:rPr>
              <a:t>Finna metoder till bygdens framgång. Tex. Näringsliv &amp; turismverksamhet.</a:t>
            </a:r>
          </a:p>
          <a:p>
            <a:pPr algn="ctr" eaLnBrk="1" hangingPunct="1"/>
            <a:endParaRPr lang="sv-SE" altLang="sv-SE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3" name="Rektangel med rundade hörn 12">
            <a:extLst>
              <a:ext uri="{FF2B5EF4-FFF2-40B4-BE49-F238E27FC236}">
                <a16:creationId xmlns:a16="http://schemas.microsoft.com/office/drawing/2014/main" id="{14B6950F-C9D3-438C-B0AF-2BAAB92B0A7D}"/>
              </a:ext>
            </a:extLst>
          </p:cNvPr>
          <p:cNvSpPr/>
          <p:nvPr/>
        </p:nvSpPr>
        <p:spPr>
          <a:xfrm>
            <a:off x="491743" y="3536654"/>
            <a:ext cx="1475324" cy="66393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000">
                <a:solidFill>
                  <a:srgbClr val="FFFFFF"/>
                </a:solidFill>
                <a:cs typeface="Arial" panose="020B0604020202020204" pitchFamily="34" charset="0"/>
              </a:rPr>
              <a:t>Eva Olsson från Turistbyrån  ropar efter landsbygdsaktiviteter</a:t>
            </a:r>
            <a:r>
              <a:rPr lang="sv-SE" altLang="sv-SE" sz="800">
                <a:solidFill>
                  <a:srgbClr val="FFFFFF"/>
                </a:solidFill>
                <a:cs typeface="Arial" panose="020B0604020202020204" pitchFamily="34" charset="0"/>
              </a:rPr>
              <a:t>. </a:t>
            </a:r>
          </a:p>
        </p:txBody>
      </p:sp>
      <p:sp>
        <p:nvSpPr>
          <p:cNvPr id="14" name="Rektangel med rundade hörn 13">
            <a:extLst>
              <a:ext uri="{FF2B5EF4-FFF2-40B4-BE49-F238E27FC236}">
                <a16:creationId xmlns:a16="http://schemas.microsoft.com/office/drawing/2014/main" id="{9C875516-1968-409F-93A1-8FBCE6C01E74}"/>
              </a:ext>
            </a:extLst>
          </p:cNvPr>
          <p:cNvSpPr/>
          <p:nvPr/>
        </p:nvSpPr>
        <p:spPr>
          <a:xfrm>
            <a:off x="5292080" y="5151892"/>
            <a:ext cx="1944216" cy="720079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100">
                <a:solidFill>
                  <a:srgbClr val="FFFFFF"/>
                </a:solidFill>
                <a:cs typeface="Arial" panose="020B0604020202020204" pitchFamily="34" charset="0"/>
              </a:rPr>
              <a:t>Jobba bort Jante. Alla har rätt att synas och höras utan att han ska stämpla. </a:t>
            </a:r>
          </a:p>
        </p:txBody>
      </p:sp>
      <p:cxnSp>
        <p:nvCxnSpPr>
          <p:cNvPr id="15" name="Rak pil 14">
            <a:extLst>
              <a:ext uri="{FF2B5EF4-FFF2-40B4-BE49-F238E27FC236}">
                <a16:creationId xmlns:a16="http://schemas.microsoft.com/office/drawing/2014/main" id="{4CC1EDAD-ECFC-4AF1-8A5B-45C197452E8C}"/>
              </a:ext>
            </a:extLst>
          </p:cNvPr>
          <p:cNvCxnSpPr>
            <a:endCxn id="5" idx="2"/>
          </p:cNvCxnSpPr>
          <p:nvPr/>
        </p:nvCxnSpPr>
        <p:spPr>
          <a:xfrm flipH="1" flipV="1">
            <a:off x="3213100" y="1701800"/>
            <a:ext cx="319088" cy="766763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pil 15">
            <a:extLst>
              <a:ext uri="{FF2B5EF4-FFF2-40B4-BE49-F238E27FC236}">
                <a16:creationId xmlns:a16="http://schemas.microsoft.com/office/drawing/2014/main" id="{AD75CBEC-E4BF-4FF9-8210-F3FCCC4ACE3E}"/>
              </a:ext>
            </a:extLst>
          </p:cNvPr>
          <p:cNvCxnSpPr>
            <a:endCxn id="12" idx="3"/>
          </p:cNvCxnSpPr>
          <p:nvPr/>
        </p:nvCxnSpPr>
        <p:spPr>
          <a:xfrm flipH="1" flipV="1">
            <a:off x="2574925" y="2894013"/>
            <a:ext cx="557213" cy="24130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pil 16">
            <a:extLst>
              <a:ext uri="{FF2B5EF4-FFF2-40B4-BE49-F238E27FC236}">
                <a16:creationId xmlns:a16="http://schemas.microsoft.com/office/drawing/2014/main" id="{F337DB92-9FA9-42E1-BBCA-F94C3F176500}"/>
              </a:ext>
            </a:extLst>
          </p:cNvPr>
          <p:cNvCxnSpPr>
            <a:stCxn id="4" idx="7"/>
          </p:cNvCxnSpPr>
          <p:nvPr/>
        </p:nvCxnSpPr>
        <p:spPr>
          <a:xfrm flipV="1">
            <a:off x="5467350" y="2192338"/>
            <a:ext cx="617538" cy="27622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Rak pil 17">
            <a:extLst>
              <a:ext uri="{FF2B5EF4-FFF2-40B4-BE49-F238E27FC236}">
                <a16:creationId xmlns:a16="http://schemas.microsoft.com/office/drawing/2014/main" id="{C0AA2FA5-1AB5-4145-A688-4E2BC9A1A201}"/>
              </a:ext>
            </a:extLst>
          </p:cNvPr>
          <p:cNvCxnSpPr>
            <a:endCxn id="6" idx="0"/>
          </p:cNvCxnSpPr>
          <p:nvPr/>
        </p:nvCxnSpPr>
        <p:spPr>
          <a:xfrm flipH="1">
            <a:off x="3332163" y="4005263"/>
            <a:ext cx="612775" cy="936625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k pil 18">
            <a:extLst>
              <a:ext uri="{FF2B5EF4-FFF2-40B4-BE49-F238E27FC236}">
                <a16:creationId xmlns:a16="http://schemas.microsoft.com/office/drawing/2014/main" id="{F620B560-F43B-40A5-9990-6330D4F15D30}"/>
              </a:ext>
            </a:extLst>
          </p:cNvPr>
          <p:cNvCxnSpPr>
            <a:endCxn id="11" idx="1"/>
          </p:cNvCxnSpPr>
          <p:nvPr/>
        </p:nvCxnSpPr>
        <p:spPr>
          <a:xfrm>
            <a:off x="5651500" y="3644900"/>
            <a:ext cx="749300" cy="131763"/>
          </a:xfrm>
          <a:prstGeom prst="straightConnector1">
            <a:avLst/>
          </a:prstGeom>
          <a:ln w="127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pil 19">
            <a:extLst>
              <a:ext uri="{FF2B5EF4-FFF2-40B4-BE49-F238E27FC236}">
                <a16:creationId xmlns:a16="http://schemas.microsoft.com/office/drawing/2014/main" id="{D1EFB521-3C27-4195-B7AE-A87C7851C161}"/>
              </a:ext>
            </a:extLst>
          </p:cNvPr>
          <p:cNvCxnSpPr/>
          <p:nvPr/>
        </p:nvCxnSpPr>
        <p:spPr>
          <a:xfrm>
            <a:off x="5076825" y="4005263"/>
            <a:ext cx="790575" cy="11461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20">
            <a:extLst>
              <a:ext uri="{FF2B5EF4-FFF2-40B4-BE49-F238E27FC236}">
                <a16:creationId xmlns:a16="http://schemas.microsoft.com/office/drawing/2014/main" id="{B9B77063-FF9D-4ED0-A2F7-EC77913240B7}"/>
              </a:ext>
            </a:extLst>
          </p:cNvPr>
          <p:cNvCxnSpPr/>
          <p:nvPr/>
        </p:nvCxnSpPr>
        <p:spPr>
          <a:xfrm flipH="1" flipV="1">
            <a:off x="5957888" y="857250"/>
            <a:ext cx="306387" cy="55403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21">
            <a:extLst>
              <a:ext uri="{FF2B5EF4-FFF2-40B4-BE49-F238E27FC236}">
                <a16:creationId xmlns:a16="http://schemas.microsoft.com/office/drawing/2014/main" id="{D431BB6E-267B-4876-AE3C-3227664F3B0C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7092950" y="765175"/>
            <a:ext cx="142875" cy="64611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k 22">
            <a:extLst>
              <a:ext uri="{FF2B5EF4-FFF2-40B4-BE49-F238E27FC236}">
                <a16:creationId xmlns:a16="http://schemas.microsoft.com/office/drawing/2014/main" id="{41EBB0FC-06D0-4E58-BEDD-7227D788A6E5}"/>
              </a:ext>
            </a:extLst>
          </p:cNvPr>
          <p:cNvCxnSpPr/>
          <p:nvPr/>
        </p:nvCxnSpPr>
        <p:spPr>
          <a:xfrm flipV="1">
            <a:off x="8027988" y="876300"/>
            <a:ext cx="73025" cy="53498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k 23">
            <a:extLst>
              <a:ext uri="{FF2B5EF4-FFF2-40B4-BE49-F238E27FC236}">
                <a16:creationId xmlns:a16="http://schemas.microsoft.com/office/drawing/2014/main" id="{933B218A-82A0-4E57-9640-A0CC354F2C88}"/>
              </a:ext>
            </a:extLst>
          </p:cNvPr>
          <p:cNvCxnSpPr>
            <a:stCxn id="12" idx="2"/>
          </p:cNvCxnSpPr>
          <p:nvPr/>
        </p:nvCxnSpPr>
        <p:spPr>
          <a:xfrm>
            <a:off x="1466850" y="3321050"/>
            <a:ext cx="0" cy="2159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36" descr="\\ds.gallivare.se\dfs\userhome$\jesv02\My Documents\My Pictures\Servicepunkt_loggo2.gif">
            <a:extLst>
              <a:ext uri="{FF2B5EF4-FFF2-40B4-BE49-F238E27FC236}">
                <a16:creationId xmlns:a16="http://schemas.microsoft.com/office/drawing/2014/main" id="{6164AEE1-778D-4F7C-9A79-A2A34D069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5948363"/>
            <a:ext cx="24018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3" name="Picture 2" descr="\\ds.gallivare.se\dfs\userhome$\jesv02\My Documents\My Pictures\fb\Loggor\Gällivare UV Logo4.PNG">
            <a:extLst>
              <a:ext uri="{FF2B5EF4-FFF2-40B4-BE49-F238E27FC236}">
                <a16:creationId xmlns:a16="http://schemas.microsoft.com/office/drawing/2014/main" id="{F5DBD2AD-54C5-4403-AD8F-46ECA4F40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0669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\\ds.gallivare.se\dfs\userhome$\jesv02\My Documents\My Pictures\fb\Loggor\Gällivare UV Logo4.PNG">
            <a:extLst>
              <a:ext uri="{FF2B5EF4-FFF2-40B4-BE49-F238E27FC236}">
                <a16:creationId xmlns:a16="http://schemas.microsoft.com/office/drawing/2014/main" id="{E3A8B395-E1E6-46FF-9E3B-221B2401A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0669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 descr="\\ds.gallivare.se\dfs\userhome$\jesv02\My Documents\My Pictures\fb\annons kontaktpersoner.png">
            <a:extLst>
              <a:ext uri="{FF2B5EF4-FFF2-40B4-BE49-F238E27FC236}">
                <a16:creationId xmlns:a16="http://schemas.microsoft.com/office/drawing/2014/main" id="{7F57ED99-09C6-4248-B51D-B33B4F72E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88913"/>
            <a:ext cx="3597275" cy="634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\\ds.gallivare.se\dfs\userhome$\jesv02\My Documents\My Pictures\fb\Jordhus.gif">
            <a:extLst>
              <a:ext uri="{FF2B5EF4-FFF2-40B4-BE49-F238E27FC236}">
                <a16:creationId xmlns:a16="http://schemas.microsoft.com/office/drawing/2014/main" id="{EAD865EC-0AA3-48E7-9F6A-33C421A5E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060575"/>
            <a:ext cx="39909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ktangel med rundade hörn 10">
            <a:extLst>
              <a:ext uri="{FF2B5EF4-FFF2-40B4-BE49-F238E27FC236}">
                <a16:creationId xmlns:a16="http://schemas.microsoft.com/office/drawing/2014/main" id="{867C5185-576C-4CC4-8E58-FCF9F38C85A4}"/>
              </a:ext>
            </a:extLst>
          </p:cNvPr>
          <p:cNvSpPr/>
          <p:nvPr/>
        </p:nvSpPr>
        <p:spPr>
          <a:xfrm>
            <a:off x="636890" y="1196752"/>
            <a:ext cx="3888432" cy="64807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dirty="0"/>
              <a:t>Engagemang startar engagemang!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08601747-FAAE-44E3-88FF-10EB2E0157F3}"/>
              </a:ext>
            </a:extLst>
          </p:cNvPr>
          <p:cNvSpPr/>
          <p:nvPr/>
        </p:nvSpPr>
        <p:spPr>
          <a:xfrm>
            <a:off x="1217613" y="2057400"/>
            <a:ext cx="2725737" cy="1439863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800">
                <a:solidFill>
                  <a:srgbClr val="FFFFFF"/>
                </a:solidFill>
                <a:cs typeface="Arial" panose="020B0604020202020204" pitchFamily="34" charset="0"/>
              </a:rPr>
              <a:t>Dags-och-sätta-fart-möte - </a:t>
            </a:r>
            <a:r>
              <a:rPr lang="sv-SE" altLang="sv-SE" sz="1800" i="1">
                <a:solidFill>
                  <a:srgbClr val="FFFFFF"/>
                </a:solidFill>
                <a:cs typeface="Arial" panose="020B0604020202020204" pitchFamily="34" charset="0"/>
              </a:rPr>
              <a:t>19 augusti</a:t>
            </a:r>
          </a:p>
          <a:p>
            <a:pPr algn="ctr" eaLnBrk="1" hangingPunct="1"/>
            <a:r>
              <a:rPr lang="sv-SE" altLang="sv-SE" sz="1800">
                <a:solidFill>
                  <a:srgbClr val="FFFFFF"/>
                </a:solidFill>
                <a:cs typeface="Arial" panose="020B0604020202020204" pitchFamily="34" charset="0"/>
              </a:rPr>
              <a:t>Boden Bo Strömbäck &amp; </a:t>
            </a:r>
          </a:p>
          <a:p>
            <a:pPr algn="ctr" eaLnBrk="1" hangingPunct="1"/>
            <a:r>
              <a:rPr lang="sv-SE" altLang="sv-SE" sz="1800">
                <a:solidFill>
                  <a:srgbClr val="FFFFFF"/>
                </a:solidFill>
                <a:cs typeface="Arial" panose="020B0604020202020204" pitchFamily="34" charset="0"/>
              </a:rPr>
              <a:t>Leif Engström gästade 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E66CB5F1-FC66-41B9-B76A-DA645D05C946}"/>
              </a:ext>
            </a:extLst>
          </p:cNvPr>
          <p:cNvSpPr/>
          <p:nvPr/>
        </p:nvSpPr>
        <p:spPr>
          <a:xfrm>
            <a:off x="425450" y="4149725"/>
            <a:ext cx="3784600" cy="2066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800">
                <a:solidFill>
                  <a:srgbClr val="FFFFFF"/>
                </a:solidFill>
                <a:cs typeface="Arial" panose="020B0604020202020204" pitchFamily="34" charset="0"/>
              </a:rPr>
              <a:t>Stora Sjöfallet </a:t>
            </a:r>
            <a:r>
              <a:rPr lang="sv-SE" altLang="sv-SE" sz="1800" i="1">
                <a:solidFill>
                  <a:srgbClr val="FFFFFF"/>
                </a:solidFill>
                <a:cs typeface="Arial" panose="020B0604020202020204" pitchFamily="34" charset="0"/>
              </a:rPr>
              <a:t>6-7 november </a:t>
            </a:r>
            <a:r>
              <a:rPr lang="sv-SE" altLang="sv-SE" sz="1800">
                <a:solidFill>
                  <a:srgbClr val="FFFFFF"/>
                </a:solidFill>
                <a:cs typeface="Arial" panose="020B0604020202020204" pitchFamily="34" charset="0"/>
              </a:rPr>
              <a:t>–  problemblottare och strategiplanering.</a:t>
            </a:r>
          </a:p>
          <a:p>
            <a:pPr eaLnBrk="1" hangingPunct="1"/>
            <a:endParaRPr lang="sv-SE" altLang="sv-SE" sz="180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sv-SE" altLang="sv-SE" sz="1200">
                <a:solidFill>
                  <a:srgbClr val="FFFFFF"/>
                </a:solidFill>
                <a:cs typeface="Arial" panose="020B0604020202020204" pitchFamily="34" charset="0"/>
              </a:rPr>
              <a:t>Hur ska vi bemöta landsbygden i deras uppvaknande &amp; engagemang? </a:t>
            </a:r>
          </a:p>
          <a:p>
            <a:pPr eaLnBrk="1" hangingPunct="1">
              <a:buFontTx/>
              <a:buChar char="-"/>
            </a:pPr>
            <a:r>
              <a:rPr lang="sv-SE" altLang="sv-SE" sz="1200">
                <a:solidFill>
                  <a:srgbClr val="FFFFFF"/>
                </a:solidFill>
                <a:cs typeface="Arial" panose="020B0604020202020204" pitchFamily="34" charset="0"/>
              </a:rPr>
              <a:t>Hur får vi bättre kommunikation mellan förvaltningarna?</a:t>
            </a:r>
          </a:p>
          <a:p>
            <a:pPr eaLnBrk="1" hangingPunct="1">
              <a:buFontTx/>
              <a:buChar char="-"/>
            </a:pPr>
            <a:r>
              <a:rPr lang="sv-SE" altLang="sv-SE" sz="1200">
                <a:solidFill>
                  <a:srgbClr val="FFFFFF"/>
                </a:solidFill>
                <a:cs typeface="Arial" panose="020B0604020202020204" pitchFamily="34" charset="0"/>
              </a:rPr>
              <a:t>M.m</a:t>
            </a:r>
          </a:p>
        </p:txBody>
      </p:sp>
      <p:pic>
        <p:nvPicPr>
          <p:cNvPr id="4105" name="Picture 9" descr="\\ds.gallivare.se\dfs\userhome$\jesv02\My Documents\My Pictures\KLK dagen sept 2014\xs_140917_144445_32_d800e.jpg">
            <a:extLst>
              <a:ext uri="{FF2B5EF4-FFF2-40B4-BE49-F238E27FC236}">
                <a16:creationId xmlns:a16="http://schemas.microsoft.com/office/drawing/2014/main" id="{909F92A7-7883-4C2E-B8BD-7246AE963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4149725"/>
            <a:ext cx="30988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\\ds.gallivare.se\dfs\userhome$\jesv02\My Documents\My Pictures\fb\det är inte lönt.jpg2.jpg">
            <a:extLst>
              <a:ext uri="{FF2B5EF4-FFF2-40B4-BE49-F238E27FC236}">
                <a16:creationId xmlns:a16="http://schemas.microsoft.com/office/drawing/2014/main" id="{9605D793-01F9-447B-B8AA-30042207E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63" y="1196975"/>
            <a:ext cx="404018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\\ds.gallivare.se\dfs\userhome$\jesv02\My Documents\My Pictures\fb\Loggor\Gällivare UV Logo4.PNG">
            <a:extLst>
              <a:ext uri="{FF2B5EF4-FFF2-40B4-BE49-F238E27FC236}">
                <a16:creationId xmlns:a16="http://schemas.microsoft.com/office/drawing/2014/main" id="{A29DB93D-EE60-4DB5-AD44-BD2876F77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0669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\\ds.gallivare.se\dfs\userhome$\jesv02\My Documents\My Pictures\fb\dreamstime_s_12576022_celebrate.jpg">
            <a:extLst>
              <a:ext uri="{FF2B5EF4-FFF2-40B4-BE49-F238E27FC236}">
                <a16:creationId xmlns:a16="http://schemas.microsoft.com/office/drawing/2014/main" id="{E82FD9E4-BF37-4D15-803B-99C42E37A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t="28101" r="19472"/>
          <a:stretch/>
        </p:blipFill>
        <p:spPr bwMode="auto">
          <a:xfrm>
            <a:off x="2195736" y="5475751"/>
            <a:ext cx="1737100" cy="1080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8" descr="\\ds.gallivare.se\dfs\userhome$\jesv02\My Documents\My Pictures\fb\130224_123643_15_d800e.jpg">
            <a:extLst>
              <a:ext uri="{FF2B5EF4-FFF2-40B4-BE49-F238E27FC236}">
                <a16:creationId xmlns:a16="http://schemas.microsoft.com/office/drawing/2014/main" id="{F66543B2-64B4-4722-8D8B-5FEEA2B65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3" t="10407" r="5031" b="8530"/>
          <a:stretch/>
        </p:blipFill>
        <p:spPr bwMode="auto">
          <a:xfrm>
            <a:off x="6361309" y="929993"/>
            <a:ext cx="2377259" cy="1543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\\ds.gallivare.se\dfs\userhome$\jesv02\My Documents\My Pictures\fb\skola.gif">
            <a:extLst>
              <a:ext uri="{FF2B5EF4-FFF2-40B4-BE49-F238E27FC236}">
                <a16:creationId xmlns:a16="http://schemas.microsoft.com/office/drawing/2014/main" id="{F87BCCD9-C0D3-47E8-A7DD-82D4A91E0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1935163"/>
            <a:ext cx="352266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\\ds.gallivare.se\dfs\userhome$\jesv02\My Documents\My Pictures\fb\15348_0000oze9_1.jpg">
            <a:extLst>
              <a:ext uri="{FF2B5EF4-FFF2-40B4-BE49-F238E27FC236}">
                <a16:creationId xmlns:a16="http://schemas.microsoft.com/office/drawing/2014/main" id="{1D9EA5FF-677C-4692-BB72-F9F7B3B7D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4076700"/>
            <a:ext cx="185261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\\ds.gallivare.se\dfs\userhome$\jesv02\My Documents\My Pictures\fb\b12.jpg">
            <a:extLst>
              <a:ext uri="{FF2B5EF4-FFF2-40B4-BE49-F238E27FC236}">
                <a16:creationId xmlns:a16="http://schemas.microsoft.com/office/drawing/2014/main" id="{9619ED79-0971-4F73-B035-ACC8970E2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4514850"/>
            <a:ext cx="2435225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\\ds.gallivare.se\dfs\userhome$\jesv02\My Documents\My Pictures\fb\fritids3.png">
            <a:extLst>
              <a:ext uri="{FF2B5EF4-FFF2-40B4-BE49-F238E27FC236}">
                <a16:creationId xmlns:a16="http://schemas.microsoft.com/office/drawing/2014/main" id="{1EDC698D-BDFF-4616-973F-60CF7B824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4390"/>
          <a:stretch>
            <a:fillRect/>
          </a:stretch>
        </p:blipFill>
        <p:spPr bwMode="auto">
          <a:xfrm>
            <a:off x="768350" y="1081088"/>
            <a:ext cx="18669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\\ds.gallivare.se\dfs\userhome$\jesv02\My Documents\My Pictures\fb\04a8a746e1d564bc6f086185e6f6207d_e934998dd186cd6c6a25814630d9918c.jpg">
            <a:extLst>
              <a:ext uri="{FF2B5EF4-FFF2-40B4-BE49-F238E27FC236}">
                <a16:creationId xmlns:a16="http://schemas.microsoft.com/office/drawing/2014/main" id="{C4E22CC8-4F3F-4D7D-8AC9-786CE5A17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7" y="4717156"/>
            <a:ext cx="2019786" cy="15171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\\ds.gallivare.se\dfs\userhome$\jesv02\My Documents\My Pictures\fb\jobba-hos-oss.jpg">
            <a:extLst>
              <a:ext uri="{FF2B5EF4-FFF2-40B4-BE49-F238E27FC236}">
                <a16:creationId xmlns:a16="http://schemas.microsoft.com/office/drawing/2014/main" id="{D59C491C-4387-4FB2-96E9-22AAC6AD5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3"/>
          <a:stretch/>
        </p:blipFill>
        <p:spPr bwMode="auto">
          <a:xfrm>
            <a:off x="5148064" y="430685"/>
            <a:ext cx="2929250" cy="1100085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B67412DC-C347-419C-A603-316C02DCFA97}"/>
              </a:ext>
            </a:extLst>
          </p:cNvPr>
          <p:cNvSpPr/>
          <p:nvPr/>
        </p:nvSpPr>
        <p:spPr>
          <a:xfrm>
            <a:off x="2771775" y="1700213"/>
            <a:ext cx="3600450" cy="792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800" dirty="0">
                <a:solidFill>
                  <a:schemeClr val="tx1"/>
                </a:solidFill>
                <a:latin typeface="Arial Black" panose="020B0A04020102020204" pitchFamily="34" charset="0"/>
              </a:rPr>
              <a:t>Nattavaara skola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19A131C3-B022-4EF4-87F7-2CADBEB73096}"/>
              </a:ext>
            </a:extLst>
          </p:cNvPr>
          <p:cNvSpPr/>
          <p:nvPr/>
        </p:nvSpPr>
        <p:spPr>
          <a:xfrm>
            <a:off x="476250" y="404813"/>
            <a:ext cx="2159000" cy="576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4000" dirty="0">
                <a:solidFill>
                  <a:schemeClr val="tx1"/>
                </a:solidFill>
              </a:rPr>
              <a:t>BUok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AF8EF40-24E9-4277-8887-4A75AA106BEE}"/>
              </a:ext>
            </a:extLst>
          </p:cNvPr>
          <p:cNvSpPr/>
          <p:nvPr/>
        </p:nvSpPr>
        <p:spPr>
          <a:xfrm>
            <a:off x="491509" y="2276872"/>
            <a:ext cx="1210907" cy="129614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v-SE" altLang="sv-SE" sz="1200">
                <a:solidFill>
                  <a:srgbClr val="FFFFFF"/>
                </a:solidFill>
                <a:cs typeface="Arial" panose="020B0604020202020204" pitchFamily="34" charset="0"/>
              </a:rPr>
              <a:t>Dagbarnvårdare med möjlighet att använda skolans lokal för godkänd verksamhet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1CDA8542-B52D-4FF5-9C07-267D1B0B2E3B}"/>
              </a:ext>
            </a:extLst>
          </p:cNvPr>
          <p:cNvSpPr/>
          <p:nvPr/>
        </p:nvSpPr>
        <p:spPr>
          <a:xfrm>
            <a:off x="3635896" y="692696"/>
            <a:ext cx="1728192" cy="93610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v-SE" altLang="sv-SE" sz="1200">
                <a:solidFill>
                  <a:srgbClr val="FFFFFF"/>
                </a:solidFill>
                <a:cs typeface="Arial" panose="020B0604020202020204" pitchFamily="34" charset="0"/>
              </a:rPr>
              <a:t>Har sagt upp sitt avtal för användningen av  skoterföreningens lokal </a:t>
            </a:r>
          </a:p>
          <a:p>
            <a:pPr eaLnBrk="1" hangingPunct="1"/>
            <a:r>
              <a:rPr lang="sv-SE" altLang="sv-SE" sz="1200">
                <a:solidFill>
                  <a:srgbClr val="FFFFFF"/>
                </a:solidFill>
                <a:cs typeface="Arial" panose="020B0604020202020204" pitchFamily="34" charset="0"/>
              </a:rPr>
              <a:t>– för att flytta in sin verksamhet i skolan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D5583C44-B735-487A-9C94-568FEA518445}"/>
              </a:ext>
            </a:extLst>
          </p:cNvPr>
          <p:cNvSpPr/>
          <p:nvPr/>
        </p:nvSpPr>
        <p:spPr>
          <a:xfrm>
            <a:off x="6886228" y="3284984"/>
            <a:ext cx="1790228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200">
                <a:solidFill>
                  <a:srgbClr val="FFFFFF"/>
                </a:solidFill>
                <a:cs typeface="Arial" panose="020B0604020202020204" pitchFamily="34" charset="0"/>
              </a:rPr>
              <a:t>Vill flytta skollokalen från byn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5DC7D71-AB95-4EEF-B928-9FE0AA3D46CA}"/>
              </a:ext>
            </a:extLst>
          </p:cNvPr>
          <p:cNvSpPr/>
          <p:nvPr/>
        </p:nvSpPr>
        <p:spPr>
          <a:xfrm>
            <a:off x="6838165" y="5771770"/>
            <a:ext cx="1728192" cy="60955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dirty="0"/>
              <a:t>Eller riva den!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AE07F055-82E5-4D21-AAE4-C648AE19DF9E}"/>
              </a:ext>
            </a:extLst>
          </p:cNvPr>
          <p:cNvSpPr/>
          <p:nvPr/>
        </p:nvSpPr>
        <p:spPr>
          <a:xfrm>
            <a:off x="2663788" y="4797152"/>
            <a:ext cx="1944216" cy="93610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v-SE" altLang="sv-SE" sz="1200">
                <a:solidFill>
                  <a:srgbClr val="FFFFFF"/>
                </a:solidFill>
                <a:cs typeface="Arial" panose="020B0604020202020204" pitchFamily="34" charset="0"/>
              </a:rPr>
              <a:t>Vill utveckla service på landsbygden och i skolan göra en servicepunkt för bygdens invånare pga. avståndet till Gällivare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779AD39D-3139-4D98-8C63-D29BF15CF309}"/>
              </a:ext>
            </a:extLst>
          </p:cNvPr>
          <p:cNvSpPr/>
          <p:nvPr/>
        </p:nvSpPr>
        <p:spPr>
          <a:xfrm>
            <a:off x="7451725" y="260350"/>
            <a:ext cx="1441450" cy="720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4000" dirty="0">
                <a:solidFill>
                  <a:schemeClr val="tx1"/>
                </a:solidFill>
              </a:rPr>
              <a:t>Soc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1A146E75-B4CC-43C0-8439-5C1338558F06}"/>
              </a:ext>
            </a:extLst>
          </p:cNvPr>
          <p:cNvSpPr/>
          <p:nvPr/>
        </p:nvSpPr>
        <p:spPr>
          <a:xfrm>
            <a:off x="5795963" y="4005263"/>
            <a:ext cx="1655762" cy="792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4000" dirty="0">
                <a:solidFill>
                  <a:schemeClr val="tx1"/>
                </a:solidFill>
              </a:rPr>
              <a:t>SoT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0241837-8933-40D2-9935-FFB2BC76F932}"/>
              </a:ext>
            </a:extLst>
          </p:cNvPr>
          <p:cNvSpPr/>
          <p:nvPr/>
        </p:nvSpPr>
        <p:spPr>
          <a:xfrm>
            <a:off x="1187450" y="4065588"/>
            <a:ext cx="3384550" cy="719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4000" dirty="0">
                <a:solidFill>
                  <a:schemeClr val="tx1"/>
                </a:solidFill>
              </a:rPr>
              <a:t>UTV </a:t>
            </a:r>
            <a:r>
              <a:rPr lang="sv-SE" sz="1400" dirty="0">
                <a:solidFill>
                  <a:schemeClr val="tx1"/>
                </a:solidFill>
              </a:rPr>
              <a:t>&amp; Nattavaaraviljan</a:t>
            </a:r>
            <a:endParaRPr lang="sv-SE" sz="3200" dirty="0">
              <a:solidFill>
                <a:schemeClr val="tx1"/>
              </a:solidFill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6C26B50D-F358-4EFF-B5BB-8010CEDEA0FD}"/>
              </a:ext>
            </a:extLst>
          </p:cNvPr>
          <p:cNvSpPr/>
          <p:nvPr/>
        </p:nvSpPr>
        <p:spPr>
          <a:xfrm>
            <a:off x="2801739" y="2899085"/>
            <a:ext cx="3456384" cy="108031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800">
                <a:solidFill>
                  <a:srgbClr val="FFFFFF"/>
                </a:solidFill>
                <a:cs typeface="Arial" panose="020B0604020202020204" pitchFamily="34" charset="0"/>
              </a:rPr>
              <a:t>Allt detta sker och planeras på samma gång.</a:t>
            </a:r>
          </a:p>
          <a:p>
            <a:pPr algn="ctr" eaLnBrk="1" hangingPunct="1"/>
            <a:r>
              <a:rPr lang="sv-SE" altLang="sv-SE" sz="1800">
                <a:solidFill>
                  <a:srgbClr val="FFFFFF"/>
                </a:solidFill>
                <a:cs typeface="Arial" panose="020B0604020202020204" pitchFamily="34" charset="0"/>
              </a:rPr>
              <a:t>Så….</a:t>
            </a:r>
          </a:p>
        </p:txBody>
      </p:sp>
      <p:pic>
        <p:nvPicPr>
          <p:cNvPr id="23" name="Picture 37" descr="\\ds.gallivare.se\dfs\userhome$\jesv02\My Documents\My Pictures\fb\secondColumn.jpg">
            <a:extLst>
              <a:ext uri="{FF2B5EF4-FFF2-40B4-BE49-F238E27FC236}">
                <a16:creationId xmlns:a16="http://schemas.microsoft.com/office/drawing/2014/main" id="{0716CBD4-FD93-4777-89FE-79739F6B8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1566863"/>
            <a:ext cx="5913438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ubrik 1">
            <a:extLst>
              <a:ext uri="{FF2B5EF4-FFF2-40B4-BE49-F238E27FC236}">
                <a16:creationId xmlns:a16="http://schemas.microsoft.com/office/drawing/2014/main" id="{CC9A2237-2F4B-4D01-A442-B991FDB8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1052513"/>
            <a:ext cx="8086725" cy="576262"/>
          </a:xfrm>
        </p:spPr>
        <p:txBody>
          <a:bodyPr/>
          <a:lstStyle/>
          <a:p>
            <a:pPr eaLnBrk="1" hangingPunct="1"/>
            <a:r>
              <a:rPr lang="sv-SE" altLang="sv-SE"/>
              <a:t>Hur får vi vår landsbygd att synas?</a:t>
            </a:r>
            <a:br>
              <a:rPr lang="sv-SE" altLang="sv-SE"/>
            </a:br>
            <a:endParaRPr lang="sv-SE" altLang="sv-SE"/>
          </a:p>
        </p:txBody>
      </p:sp>
      <p:sp>
        <p:nvSpPr>
          <p:cNvPr id="35842" name="Platshållare för innehåll 2">
            <a:extLst>
              <a:ext uri="{FF2B5EF4-FFF2-40B4-BE49-F238E27FC236}">
                <a16:creationId xmlns:a16="http://schemas.microsoft.com/office/drawing/2014/main" id="{49B3DF69-C191-46E3-B66C-0E9D891B4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2924175"/>
            <a:ext cx="8224837" cy="2997200"/>
          </a:xfrm>
        </p:spPr>
        <p:txBody>
          <a:bodyPr/>
          <a:lstStyle/>
          <a:p>
            <a:pPr eaLnBrk="1" hangingPunct="1"/>
            <a:r>
              <a:rPr lang="sv-SE" altLang="sv-SE"/>
              <a:t>Facebook – över 600 Gillare!</a:t>
            </a:r>
          </a:p>
          <a:p>
            <a:pPr eaLnBrk="1" hangingPunct="1"/>
            <a:r>
              <a:rPr lang="sv-SE" altLang="sv-SE"/>
              <a:t>Lokalt nyhetsblad</a:t>
            </a:r>
          </a:p>
          <a:p>
            <a:pPr eaLnBrk="1" hangingPunct="1"/>
            <a:r>
              <a:rPr lang="sv-SE" altLang="sv-SE"/>
              <a:t>UPPDATERA hemsidan.</a:t>
            </a:r>
          </a:p>
          <a:p>
            <a:pPr eaLnBrk="1" hangingPunct="1"/>
            <a:r>
              <a:rPr lang="sv-SE" altLang="sv-SE"/>
              <a:t>Och visa upp med STOLTHET!</a:t>
            </a:r>
          </a:p>
        </p:txBody>
      </p:sp>
      <p:pic>
        <p:nvPicPr>
          <p:cNvPr id="35843" name="Picture 2" descr="\\ds.gallivare.se\dfs\userhome$\jesv02\My Documents\My Pictures\fb\Loggor\Gällivare UV Logo4.PNG">
            <a:extLst>
              <a:ext uri="{FF2B5EF4-FFF2-40B4-BE49-F238E27FC236}">
                <a16:creationId xmlns:a16="http://schemas.microsoft.com/office/drawing/2014/main" id="{BB77B82F-1CD0-4FB4-A55B-B7240ABB3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0669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\\ds.gallivare.se\dfs\userhome$\jesv02\My Documents\My Pictures\landsbygden\lic tidning.png">
            <a:hlinkClick r:id="rId3"/>
            <a:extLst>
              <a:ext uri="{FF2B5EF4-FFF2-40B4-BE49-F238E27FC236}">
                <a16:creationId xmlns:a16="http://schemas.microsoft.com/office/drawing/2014/main" id="{5F4EFDB2-6AC7-49CB-A90A-B7D9EEC16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762" y="2348880"/>
            <a:ext cx="1742679" cy="2339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5845" name="textruta 6">
            <a:extLst>
              <a:ext uri="{FF2B5EF4-FFF2-40B4-BE49-F238E27FC236}">
                <a16:creationId xmlns:a16="http://schemas.microsoft.com/office/drawing/2014/main" id="{D4BB415B-C9B6-46DA-A176-83D846EA6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412875"/>
            <a:ext cx="187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v-SE" altLang="sv-SE" sz="1800"/>
              <a:t>(krossa jante!)</a:t>
            </a:r>
          </a:p>
        </p:txBody>
      </p:sp>
      <p:pic>
        <p:nvPicPr>
          <p:cNvPr id="8" name="Picture 3" descr="\\ds.gallivare.se\dfs\userhome$\jesv02\My Documents\My Pictures\fb\Facebook_gilla.jpg">
            <a:extLst>
              <a:ext uri="{FF2B5EF4-FFF2-40B4-BE49-F238E27FC236}">
                <a16:creationId xmlns:a16="http://schemas.microsoft.com/office/drawing/2014/main" id="{1959E4A2-F8A1-4A4E-AF75-80BD78396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70934"/>
            <a:ext cx="1905000" cy="847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\\ds.gallivare.se\dfs\userhome$\jesv02\My Documents\My Pictures\fb\Loggor\Gällivare UV Logo4.PNG">
            <a:extLst>
              <a:ext uri="{FF2B5EF4-FFF2-40B4-BE49-F238E27FC236}">
                <a16:creationId xmlns:a16="http://schemas.microsoft.com/office/drawing/2014/main" id="{7F9968C7-1071-4BAC-843C-85DF3AEBF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0669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ubrik 12">
            <a:extLst>
              <a:ext uri="{FF2B5EF4-FFF2-40B4-BE49-F238E27FC236}">
                <a16:creationId xmlns:a16="http://schemas.microsoft.com/office/drawing/2014/main" id="{F18F13E7-FFC4-48E1-BB49-8A6619B7B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615950"/>
            <a:ext cx="8229600" cy="939800"/>
          </a:xfrm>
        </p:spPr>
        <p:txBody>
          <a:bodyPr/>
          <a:lstStyle/>
          <a:p>
            <a:pPr eaLnBrk="1" hangingPunct="1"/>
            <a:r>
              <a:rPr lang="sv-SE" altLang="sv-SE"/>
              <a:t>Samarbete &amp; lokal framgång</a:t>
            </a:r>
          </a:p>
        </p:txBody>
      </p:sp>
      <p:sp>
        <p:nvSpPr>
          <p:cNvPr id="36867" name="Platshållare för innehåll 1">
            <a:extLst>
              <a:ext uri="{FF2B5EF4-FFF2-40B4-BE49-F238E27FC236}">
                <a16:creationId xmlns:a16="http://schemas.microsoft.com/office/drawing/2014/main" id="{CB653095-3A52-4106-9390-596ABAFFA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557338"/>
            <a:ext cx="8353425" cy="4608512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sv-SE" altLang="sv-SE"/>
          </a:p>
          <a:p>
            <a:pPr marL="0" indent="0" eaLnBrk="1" hangingPunct="1"/>
            <a:r>
              <a:rPr lang="sv-SE" altLang="sv-SE"/>
              <a:t>Hela Sverige ska leva </a:t>
            </a:r>
          </a:p>
          <a:p>
            <a:pPr marL="0" indent="0" eaLnBrk="1" hangingPunct="1"/>
            <a:r>
              <a:rPr lang="sv-SE" altLang="sv-SE"/>
              <a:t>Visit Gellivare Lapland</a:t>
            </a:r>
          </a:p>
          <a:p>
            <a:pPr marL="0" indent="0" eaLnBrk="1" hangingPunct="1"/>
            <a:r>
              <a:rPr lang="sv-SE" altLang="sv-SE"/>
              <a:t>Kulturen - Byakult</a:t>
            </a:r>
          </a:p>
          <a:p>
            <a:pPr marL="0" indent="0" eaLnBrk="1" hangingPunct="1"/>
            <a:r>
              <a:rPr lang="sv-SE" altLang="sv-SE"/>
              <a:t>Information – Miljökalendern!</a:t>
            </a:r>
          </a:p>
          <a:p>
            <a:pPr marL="0" indent="0" eaLnBrk="1" hangingPunct="1"/>
            <a:r>
              <a:rPr lang="sv-SE" altLang="sv-SE"/>
              <a:t>Face of Gellivare – Månadens Bygynnande Face</a:t>
            </a:r>
          </a:p>
          <a:p>
            <a:pPr marL="0" indent="0" eaLnBrk="1" hangingPunct="1"/>
            <a:endParaRPr lang="sv-SE" altLang="sv-SE"/>
          </a:p>
          <a:p>
            <a:pPr marL="0" indent="0" algn="ctr" eaLnBrk="1" hangingPunct="1"/>
            <a:r>
              <a:rPr lang="sv-SE" altLang="sv-SE" sz="3600" b="1"/>
              <a:t>2:a plats Årets landsbygdskommun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sv-SE" altLang="sv-SE"/>
          </a:p>
          <a:p>
            <a:pPr marL="0" indent="0" eaLnBrk="1" hangingPunct="1"/>
            <a:endParaRPr lang="sv-SE" altLang="sv-SE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Platshållare för innehåll 2">
            <a:extLst>
              <a:ext uri="{FF2B5EF4-FFF2-40B4-BE49-F238E27FC236}">
                <a16:creationId xmlns:a16="http://schemas.microsoft.com/office/drawing/2014/main" id="{FBF78CDB-0DD5-46BF-87A3-C6AB36BC2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82625" y="5229225"/>
            <a:ext cx="7270750" cy="1162050"/>
          </a:xfrm>
        </p:spPr>
        <p:txBody>
          <a:bodyPr/>
          <a:lstStyle/>
          <a:p>
            <a:pPr marL="0" indent="0" algn="r" eaLnBrk="1" hangingPunct="1">
              <a:buFont typeface="Arial" panose="020B0604020202020204" pitchFamily="34" charset="0"/>
              <a:buNone/>
            </a:pPr>
            <a:r>
              <a:rPr lang="sv-SE" altLang="sv-SE"/>
              <a:t>Mittuppslag om landsbygden i Vinterbroshyren….och i sommar!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sv-SE" altLang="sv-SE"/>
              <a:t>	</a:t>
            </a:r>
          </a:p>
        </p:txBody>
      </p:sp>
      <p:pic>
        <p:nvPicPr>
          <p:cNvPr id="37890" name="Picture 2" descr="\\ds.gallivare.se\dfs\userhome$\jesv02\My Documents\My Pictures\fb\Loggor\Gällivare UV Logo4.PNG">
            <a:extLst>
              <a:ext uri="{FF2B5EF4-FFF2-40B4-BE49-F238E27FC236}">
                <a16:creationId xmlns:a16="http://schemas.microsoft.com/office/drawing/2014/main" id="{2F4F5953-4059-4714-A126-ACC80CC68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0669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 descr="\\ds.gallivare.se\dfs\userhome$\jesv02\My Documents\My Pictures\fb\Loggor\gellivare_lapland_logo.png">
            <a:extLst>
              <a:ext uri="{FF2B5EF4-FFF2-40B4-BE49-F238E27FC236}">
                <a16:creationId xmlns:a16="http://schemas.microsoft.com/office/drawing/2014/main" id="{2BF9EEE6-9C52-45AB-9A5A-C99ADB5DF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71475"/>
            <a:ext cx="3711575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 descr="\\ds.gallivare.se\dfs\userhome$\jesv02\My Documents\My Pictures\fb\Loggor\bild 1.JPG">
            <a:extLst>
              <a:ext uri="{FF2B5EF4-FFF2-40B4-BE49-F238E27FC236}">
                <a16:creationId xmlns:a16="http://schemas.microsoft.com/office/drawing/2014/main" id="{F89E3503-DC93-4D2E-9974-0EFCFD74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141663"/>
            <a:ext cx="2281238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\\ds.gallivare.se\dfs\userhome$\jesv02\My Documents\My Pictures\fb\eva.jpg">
            <a:extLst>
              <a:ext uri="{FF2B5EF4-FFF2-40B4-BE49-F238E27FC236}">
                <a16:creationId xmlns:a16="http://schemas.microsoft.com/office/drawing/2014/main" id="{C08F684B-BFA2-485B-B126-3A36D5074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008063"/>
            <a:ext cx="4518025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4" descr="\\ds.gallivare.se\dfs\userhome$\jesv02\My Documents\My Pictures\fb\Loggor\bild 2.JPG">
            <a:extLst>
              <a:ext uri="{FF2B5EF4-FFF2-40B4-BE49-F238E27FC236}">
                <a16:creationId xmlns:a16="http://schemas.microsoft.com/office/drawing/2014/main" id="{E7719394-665E-4D8B-BD34-A8375C48B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3141663"/>
            <a:ext cx="2736850" cy="2051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\\ds.gallivare.se\dfs\userhome$\jesv02\My Documents\My Pictures\fb\Loggor\Gällivare UV Logo4.PNG">
            <a:extLst>
              <a:ext uri="{FF2B5EF4-FFF2-40B4-BE49-F238E27FC236}">
                <a16:creationId xmlns:a16="http://schemas.microsoft.com/office/drawing/2014/main" id="{A4C781E0-EB5D-47E6-BBB1-9386DEF48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0669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\\ds.gallivare.se\dfs\userhome$\jesv02\My Documents\My Pictures\fb\Advent Soutujärvi\xs_141213_130838_15_d800e.jpg">
            <a:extLst>
              <a:ext uri="{FF2B5EF4-FFF2-40B4-BE49-F238E27FC236}">
                <a16:creationId xmlns:a16="http://schemas.microsoft.com/office/drawing/2014/main" id="{D4CCEC1D-467B-4DD3-98A3-72EAF8205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8140700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3273DB13-B7F4-4D31-9D95-10881001D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7313" y="188913"/>
            <a:ext cx="6048375" cy="9366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dirty="0">
                <a:ea typeface="+mj-ea"/>
                <a:cs typeface="+mj-cs"/>
              </a:rPr>
              <a:t>Bygderna i adventcentrum</a:t>
            </a:r>
          </a:p>
        </p:txBody>
      </p:sp>
      <p:pic>
        <p:nvPicPr>
          <p:cNvPr id="3076" name="Picture 4" descr="\\ds.gallivare.se\dfs\userhome$\jesv02\My Documents\My Pictures\fb\Advent Soutujärvi\xs_141213_124830_08_d800e.jpg">
            <a:extLst>
              <a:ext uri="{FF2B5EF4-FFF2-40B4-BE49-F238E27FC236}">
                <a16:creationId xmlns:a16="http://schemas.microsoft.com/office/drawing/2014/main" id="{AFA04853-55EB-4D0D-8B8A-02A4EAC14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341438"/>
            <a:ext cx="68326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\\ds.gallivare.se\dfs\userhome$\jesv02\My Documents\My Pictures\fb\Advent Soutujärvi\xs_141213_142014_33_d4.jpg">
            <a:extLst>
              <a:ext uri="{FF2B5EF4-FFF2-40B4-BE49-F238E27FC236}">
                <a16:creationId xmlns:a16="http://schemas.microsoft.com/office/drawing/2014/main" id="{FAC40593-5296-4F8C-823B-1D05A418E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5900"/>
            <a:ext cx="6630987" cy="44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\\ds.gallivare.se\dfs\userhome$\jesv02\My Documents\My Pictures\fb\Advent Soutujärvi\xs_141213_142944_35_d4.jpg">
            <a:extLst>
              <a:ext uri="{FF2B5EF4-FFF2-40B4-BE49-F238E27FC236}">
                <a16:creationId xmlns:a16="http://schemas.microsoft.com/office/drawing/2014/main" id="{1E943D73-A1D7-42BE-81CA-076F8B8E6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485900"/>
            <a:ext cx="7129462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\\ds.gallivare.se\dfs\userhome$\jesv02\My Documents\My Pictures\fb\Advent hakkas\xs_141129_132146_27_d4.jpg">
            <a:extLst>
              <a:ext uri="{FF2B5EF4-FFF2-40B4-BE49-F238E27FC236}">
                <a16:creationId xmlns:a16="http://schemas.microsoft.com/office/drawing/2014/main" id="{4E741F9D-6180-41BB-B72D-C7B790C55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016000"/>
            <a:ext cx="8320087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\\ds.gallivare.se\dfs\userhome$\jesv02\My Documents\My Pictures\fb\Advent Ullatti\xs_141206_133804_17_d800e.jpg">
            <a:extLst>
              <a:ext uri="{FF2B5EF4-FFF2-40B4-BE49-F238E27FC236}">
                <a16:creationId xmlns:a16="http://schemas.microsoft.com/office/drawing/2014/main" id="{0D572A28-28E8-4A69-AC64-E18245D1D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42975"/>
            <a:ext cx="84074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\\ds.gallivare.se\dfs\userhome$\jesv02\My Documents\My Pictures\fb\Advent Ullatti\xs_141206_125051_05_d800e.jpg">
            <a:extLst>
              <a:ext uri="{FF2B5EF4-FFF2-40B4-BE49-F238E27FC236}">
                <a16:creationId xmlns:a16="http://schemas.microsoft.com/office/drawing/2014/main" id="{0186DCD8-4DCF-4BA3-B6D7-1948E80BF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1125538"/>
            <a:ext cx="7240587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ubrik 1">
            <a:extLst>
              <a:ext uri="{FF2B5EF4-FFF2-40B4-BE49-F238E27FC236}">
                <a16:creationId xmlns:a16="http://schemas.microsoft.com/office/drawing/2014/main" id="{86DBFF67-F848-4B9C-9664-1AF68B1E7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750" y="274638"/>
            <a:ext cx="6369050" cy="1143000"/>
          </a:xfrm>
        </p:spPr>
        <p:txBody>
          <a:bodyPr/>
          <a:lstStyle/>
          <a:p>
            <a:pPr eaLnBrk="1" hangingPunct="1"/>
            <a:r>
              <a:rPr lang="sv-SE" altLang="sv-SE"/>
              <a:t>Den oväntade framgången </a:t>
            </a:r>
          </a:p>
        </p:txBody>
      </p:sp>
      <p:sp>
        <p:nvSpPr>
          <p:cNvPr id="39938" name="Platshållare för innehåll 2">
            <a:extLst>
              <a:ext uri="{FF2B5EF4-FFF2-40B4-BE49-F238E27FC236}">
                <a16:creationId xmlns:a16="http://schemas.microsoft.com/office/drawing/2014/main" id="{0C7374E1-F68A-49A6-825E-A71F5AE4B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600200"/>
            <a:ext cx="8713788" cy="4525963"/>
          </a:xfrm>
        </p:spPr>
        <p:txBody>
          <a:bodyPr/>
          <a:lstStyle/>
          <a:p>
            <a:pPr eaLnBrk="1" hangingPunct="1"/>
            <a:r>
              <a:rPr lang="sv-SE" altLang="sv-SE"/>
              <a:t>Rädda macken! - ekonomisk förening i Ullatti</a:t>
            </a:r>
          </a:p>
          <a:p>
            <a:pPr eaLnBrk="1" hangingPunct="1"/>
            <a:r>
              <a:rPr lang="sv-SE" altLang="sv-SE"/>
              <a:t>Egna kontakttaganden mellan landsbygdsviljorna!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sv-SE" altLang="sv-SE"/>
          </a:p>
          <a:p>
            <a:pPr eaLnBrk="1" hangingPunct="1"/>
            <a:endParaRPr lang="sv-SE" altLang="sv-SE"/>
          </a:p>
          <a:p>
            <a:pPr eaLnBrk="1" hangingPunct="1"/>
            <a:endParaRPr lang="sv-SE" altLang="sv-SE"/>
          </a:p>
          <a:p>
            <a:pPr eaLnBrk="1" hangingPunct="1"/>
            <a:r>
              <a:rPr lang="sv-SE" altLang="sv-SE"/>
              <a:t>Norrbottens landsbygdsutvecklare hör av sig</a:t>
            </a:r>
          </a:p>
          <a:p>
            <a:pPr eaLnBrk="1" hangingPunct="1"/>
            <a:r>
              <a:rPr lang="sv-SE" altLang="sv-SE"/>
              <a:t>Konceptet Landsbygdsviljan kan bli dokumentär!</a:t>
            </a:r>
          </a:p>
          <a:p>
            <a:pPr eaLnBrk="1" hangingPunct="1"/>
            <a:endParaRPr lang="sv-SE" altLang="sv-SE"/>
          </a:p>
        </p:txBody>
      </p:sp>
      <p:pic>
        <p:nvPicPr>
          <p:cNvPr id="39939" name="Picture 2" descr="\\ds.gallivare.se\dfs\userhome$\jesv02\My Documents\My Pictures\fb\Loggor\Gällivare UV Logo4.PNG">
            <a:extLst>
              <a:ext uri="{FF2B5EF4-FFF2-40B4-BE49-F238E27FC236}">
                <a16:creationId xmlns:a16="http://schemas.microsoft.com/office/drawing/2014/main" id="{D07610A1-4CF1-4EFE-8E8E-537EC2968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0669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 descr="\\ds.gallivare.se\dfs\userhome$\jesv02\My Documents\My Pictures\fb\Ullatti\Ullattiviljan\xs_141027_123716_01_d800e.jpg">
            <a:extLst>
              <a:ext uri="{FF2B5EF4-FFF2-40B4-BE49-F238E27FC236}">
                <a16:creationId xmlns:a16="http://schemas.microsoft.com/office/drawing/2014/main" id="{844999D2-E6E0-447E-B937-9B3821184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4" t="14432" r="15482" b="58640"/>
          <a:stretch>
            <a:fillRect/>
          </a:stretch>
        </p:blipFill>
        <p:spPr bwMode="auto">
          <a:xfrm>
            <a:off x="684213" y="2921000"/>
            <a:ext cx="1009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3" descr="\\ds.gallivare.se\dfs\userhome$\jesv02\My Documents\My Pictures\fb\Nattavaara\xs_141127_182133_03_d800e.jpg">
            <a:extLst>
              <a:ext uri="{FF2B5EF4-FFF2-40B4-BE49-F238E27FC236}">
                <a16:creationId xmlns:a16="http://schemas.microsoft.com/office/drawing/2014/main" id="{5E2FB02F-7AB4-43B1-A885-4D85A7502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0" t="25179" r="30359" b="48225"/>
          <a:stretch>
            <a:fillRect/>
          </a:stretch>
        </p:blipFill>
        <p:spPr bwMode="auto">
          <a:xfrm>
            <a:off x="2700338" y="2909888"/>
            <a:ext cx="930275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3" descr="\\ds.gallivare.se\dfs\userhome$\jesv02\My Documents\My Pictures\fb\Soutujärvi\Spotujärvi projektmöte\xs_141022_183406_02_d800e (2).jpg">
            <a:extLst>
              <a:ext uri="{FF2B5EF4-FFF2-40B4-BE49-F238E27FC236}">
                <a16:creationId xmlns:a16="http://schemas.microsoft.com/office/drawing/2014/main" id="{E7F92CB7-D730-42FA-99BC-5B60650E5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9" t="986" r="54037" b="62563"/>
          <a:stretch>
            <a:fillRect/>
          </a:stretch>
        </p:blipFill>
        <p:spPr bwMode="auto">
          <a:xfrm>
            <a:off x="5060950" y="2909888"/>
            <a:ext cx="912813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6" descr="\\ds.gallivare.se\dfs\userhome$\jesv02\My Documents\My Pictures\fb\Tjautjas\xs_141123_140009_04_d800e.jpg">
            <a:extLst>
              <a:ext uri="{FF2B5EF4-FFF2-40B4-BE49-F238E27FC236}">
                <a16:creationId xmlns:a16="http://schemas.microsoft.com/office/drawing/2014/main" id="{95DA4915-2D68-4DF7-BA9C-808D0D503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7" t="12280" r="41000" b="66959"/>
          <a:stretch>
            <a:fillRect/>
          </a:stretch>
        </p:blipFill>
        <p:spPr bwMode="auto">
          <a:xfrm>
            <a:off x="6948488" y="2909888"/>
            <a:ext cx="98266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Vänster-höger 8">
            <a:extLst>
              <a:ext uri="{FF2B5EF4-FFF2-40B4-BE49-F238E27FC236}">
                <a16:creationId xmlns:a16="http://schemas.microsoft.com/office/drawing/2014/main" id="{21F76C89-6F95-4760-9258-5DEA5333AAA6}"/>
              </a:ext>
            </a:extLst>
          </p:cNvPr>
          <p:cNvSpPr/>
          <p:nvPr/>
        </p:nvSpPr>
        <p:spPr>
          <a:xfrm>
            <a:off x="1476375" y="3357563"/>
            <a:ext cx="1366838" cy="3587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10" name="Vänster-höger 9">
            <a:extLst>
              <a:ext uri="{FF2B5EF4-FFF2-40B4-BE49-F238E27FC236}">
                <a16:creationId xmlns:a16="http://schemas.microsoft.com/office/drawing/2014/main" id="{021EE354-54B2-414A-BFC4-5270F2B10D17}"/>
              </a:ext>
            </a:extLst>
          </p:cNvPr>
          <p:cNvSpPr/>
          <p:nvPr/>
        </p:nvSpPr>
        <p:spPr>
          <a:xfrm>
            <a:off x="5867400" y="3357563"/>
            <a:ext cx="1225550" cy="3587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39946" name="textruta 10">
            <a:extLst>
              <a:ext uri="{FF2B5EF4-FFF2-40B4-BE49-F238E27FC236}">
                <a16:creationId xmlns:a16="http://schemas.microsoft.com/office/drawing/2014/main" id="{EE1B3C6E-65E2-451C-8C9E-EBD0FFBD1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146550"/>
            <a:ext cx="8351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v-SE" altLang="sv-SE" sz="1600" i="1"/>
              <a:t>Ullattiviljan	Nattavaaraviljan		Soutujärviviljan	Tjautjasviljan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C92ED25-821A-4BB5-816B-02712CB9BD05}"/>
              </a:ext>
            </a:extLst>
          </p:cNvPr>
          <p:cNvSpPr/>
          <p:nvPr/>
        </p:nvSpPr>
        <p:spPr>
          <a:xfrm>
            <a:off x="2284214" y="3068960"/>
            <a:ext cx="4068452" cy="79208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800">
                <a:solidFill>
                  <a:srgbClr val="FFFFFF"/>
                </a:solidFill>
                <a:cs typeface="Arial" panose="020B0604020202020204" pitchFamily="34" charset="0"/>
              </a:rPr>
              <a:t>Hållbar utvecklingsfaktor!!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\\ds.gallivare.se\dfs\userhome$\jesv02\My Documents\My Pictures\fb\Loggor\Gällivare UV Logo4.PNG">
            <a:extLst>
              <a:ext uri="{FF2B5EF4-FFF2-40B4-BE49-F238E27FC236}">
                <a16:creationId xmlns:a16="http://schemas.microsoft.com/office/drawing/2014/main" id="{17740E1B-024B-41D3-8D13-413BB2EC9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0669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CE4C8FF5-CF08-4905-B2EF-7DBAD22FF857}"/>
              </a:ext>
            </a:extLst>
          </p:cNvPr>
          <p:cNvSpPr/>
          <p:nvPr/>
        </p:nvSpPr>
        <p:spPr>
          <a:xfrm>
            <a:off x="1403350" y="1843088"/>
            <a:ext cx="6192838" cy="866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>
                <a:solidFill>
                  <a:srgbClr val="FFFFFF"/>
                </a:solidFill>
                <a:cs typeface="Arial" panose="020B0604020202020204" pitchFamily="34" charset="0"/>
              </a:rPr>
              <a:t>Så från ha gått från 4 aktiva deltagare i LUG…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F56FE61-92ED-4897-895C-1AF9DD9BB3F4}"/>
              </a:ext>
            </a:extLst>
          </p:cNvPr>
          <p:cNvSpPr/>
          <p:nvPr/>
        </p:nvSpPr>
        <p:spPr>
          <a:xfrm>
            <a:off x="1007381" y="3189459"/>
            <a:ext cx="6984776" cy="100811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>
                <a:cs typeface="Arial" panose="020B0604020202020204" pitchFamily="34" charset="0"/>
              </a:rPr>
              <a:t>…till 41 personer som arbetar aktivt för Gällivares landsbygd i Landsbygdsviljan! </a:t>
            </a:r>
            <a:r>
              <a:rPr lang="sv-SE" altLang="sv-SE"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sv-SE" altLang="sv-SE">
              <a:cs typeface="Arial" panose="020B0604020202020204" pitchFamily="34" charset="0"/>
            </a:endParaRPr>
          </a:p>
        </p:txBody>
      </p:sp>
      <p:pic>
        <p:nvPicPr>
          <p:cNvPr id="8" name="Picture 3" descr="\\ds.gallivare.se\dfs\userhome$\jesv02\My Documents\My Pictures\fb\Ullatti\Ullattiviljan\xs_141027_123716_01_d800e.jpg">
            <a:extLst>
              <a:ext uri="{FF2B5EF4-FFF2-40B4-BE49-F238E27FC236}">
                <a16:creationId xmlns:a16="http://schemas.microsoft.com/office/drawing/2014/main" id="{AC377924-6186-4FBC-97F8-0D4FAE881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 t="14432" r="12000" b="53459"/>
          <a:stretch>
            <a:fillRect/>
          </a:stretch>
        </p:blipFill>
        <p:spPr bwMode="auto">
          <a:xfrm>
            <a:off x="28575" y="4703763"/>
            <a:ext cx="32480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\\ds.gallivare.se\dfs\userhome$\jesv02\My Documents\My Pictures\fb\Nattavaara\xs_141127_182133_03_d800e.jpg">
            <a:extLst>
              <a:ext uri="{FF2B5EF4-FFF2-40B4-BE49-F238E27FC236}">
                <a16:creationId xmlns:a16="http://schemas.microsoft.com/office/drawing/2014/main" id="{5ED2815B-F1FE-4D8A-81F6-098BD11A0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t="13496" r="14702" b="45973"/>
          <a:stretch>
            <a:fillRect/>
          </a:stretch>
        </p:blipFill>
        <p:spPr bwMode="auto">
          <a:xfrm>
            <a:off x="28575" y="5627688"/>
            <a:ext cx="3109913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\\ds.gallivare.se\dfs\userhome$\jesv02\My Documents\My Pictures\fb\Hakkas viljan\_ND44239 (2).jpg">
            <a:extLst>
              <a:ext uri="{FF2B5EF4-FFF2-40B4-BE49-F238E27FC236}">
                <a16:creationId xmlns:a16="http://schemas.microsoft.com/office/drawing/2014/main" id="{C806A0E2-B1D4-455E-ABB8-4F26E1E63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5544" r="3886" b="55969"/>
          <a:stretch>
            <a:fillRect/>
          </a:stretch>
        </p:blipFill>
        <p:spPr bwMode="auto">
          <a:xfrm>
            <a:off x="5864225" y="4606925"/>
            <a:ext cx="32004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\\ds.gallivare.se\dfs\userhome$\jesv02\My Documents\My Pictures\fb\Tjautjas\xs_141123_140009_04_d800e.jpg">
            <a:extLst>
              <a:ext uri="{FF2B5EF4-FFF2-40B4-BE49-F238E27FC236}">
                <a16:creationId xmlns:a16="http://schemas.microsoft.com/office/drawing/2014/main" id="{A2E7982A-06D4-4E58-88D0-56844B82F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t="10555" r="16722" b="51205"/>
          <a:stretch>
            <a:fillRect/>
          </a:stretch>
        </p:blipFill>
        <p:spPr bwMode="auto">
          <a:xfrm>
            <a:off x="5970588" y="5627688"/>
            <a:ext cx="3125787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\\ds.gallivare.se\dfs\userhome$\jesv02\My Documents\My Pictures\fb\Soutujärvi\Spotujärvi projektmöte\xs_141022_183406_02_d800e (2).jpg">
            <a:extLst>
              <a:ext uri="{FF2B5EF4-FFF2-40B4-BE49-F238E27FC236}">
                <a16:creationId xmlns:a16="http://schemas.microsoft.com/office/drawing/2014/main" id="{508BFC63-5D3B-4D27-8C9E-4DE70F8F1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t="986" r="5528" b="48392"/>
          <a:stretch>
            <a:fillRect/>
          </a:stretch>
        </p:blipFill>
        <p:spPr bwMode="auto">
          <a:xfrm>
            <a:off x="3028950" y="5618163"/>
            <a:ext cx="2941638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2" descr="\\ds.gallivare.se\dfs\userhome$\jesv02\My Documents\My Pictures\fb\Loggor\Logga_landsbygdsviljan.jpg">
            <a:extLst>
              <a:ext uri="{FF2B5EF4-FFF2-40B4-BE49-F238E27FC236}">
                <a16:creationId xmlns:a16="http://schemas.microsoft.com/office/drawing/2014/main" id="{43F1049C-5110-481D-B681-481E7F015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" r="9789" b="29382"/>
          <a:stretch>
            <a:fillRect/>
          </a:stretch>
        </p:blipFill>
        <p:spPr bwMode="auto">
          <a:xfrm>
            <a:off x="3028950" y="336550"/>
            <a:ext cx="570388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15" descr="\\ds.gallivare.se\dfs\userhome$\jesv02\My Documents\My Pictures\fb\LANDSBYGDS-VILJORNA\xs_150224_201640_07_d4 (2).jpg">
            <a:extLst>
              <a:ext uri="{FF2B5EF4-FFF2-40B4-BE49-F238E27FC236}">
                <a16:creationId xmlns:a16="http://schemas.microsoft.com/office/drawing/2014/main" id="{453B6E49-7ECF-425C-B53C-9DEE8919A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1" t="13779" r="12097" b="43898"/>
          <a:stretch>
            <a:fillRect/>
          </a:stretch>
        </p:blipFill>
        <p:spPr bwMode="auto">
          <a:xfrm>
            <a:off x="3292475" y="4603750"/>
            <a:ext cx="2571750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\\ds.gallivare.se\dfs\userhome$\jesv02\My Documents\My Pictures\fb\Landsbygdsyran\150305 Landsbygdsmöte Folkets Hus\j4.jpg">
            <a:extLst>
              <a:ext uri="{FF2B5EF4-FFF2-40B4-BE49-F238E27FC236}">
                <a16:creationId xmlns:a16="http://schemas.microsoft.com/office/drawing/2014/main" id="{B1ADC806-3DFF-47BB-B2B8-EC6CB612D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12875"/>
            <a:ext cx="768667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ubrik 1">
            <a:extLst>
              <a:ext uri="{FF2B5EF4-FFF2-40B4-BE49-F238E27FC236}">
                <a16:creationId xmlns:a16="http://schemas.microsoft.com/office/drawing/2014/main" id="{5FE3F4D1-6807-47BB-A336-95378EC7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438" y="274638"/>
            <a:ext cx="6202362" cy="1143000"/>
          </a:xfrm>
        </p:spPr>
        <p:txBody>
          <a:bodyPr/>
          <a:lstStyle/>
          <a:p>
            <a:r>
              <a:rPr lang="sv-SE" altLang="sv-SE"/>
              <a:t>Landsbygdsyra - Dag</a:t>
            </a:r>
          </a:p>
        </p:txBody>
      </p:sp>
      <p:pic>
        <p:nvPicPr>
          <p:cNvPr id="41987" name="Picture 2" descr="\\ds.gallivare.se\dfs\userhome$\jesv02\My Documents\My Pictures\fb\Loggor\Gällivare UV Logo4.PNG">
            <a:extLst>
              <a:ext uri="{FF2B5EF4-FFF2-40B4-BE49-F238E27FC236}">
                <a16:creationId xmlns:a16="http://schemas.microsoft.com/office/drawing/2014/main" id="{97582DF3-2AE2-4089-92FD-EC34E2872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0669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\\ds.gallivare.se\dfs\userhome$\jesv02\My Documents\My Pictures\fb\Landsbygdsyran\150305 Landsbygdsmöte Folkets Hus\xs_150305_103209_08_d4.jpg">
            <a:extLst>
              <a:ext uri="{FF2B5EF4-FFF2-40B4-BE49-F238E27FC236}">
                <a16:creationId xmlns:a16="http://schemas.microsoft.com/office/drawing/2014/main" id="{74B536BB-FC65-4471-9EF7-A8AB68FB3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689100"/>
            <a:ext cx="70389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 descr="\\ds.gallivare.se\dfs\userhome$\jesv02\My Documents\My Pictures\fb\Landsbygdsyran\150305 Landsbygdsmöte Folkets Hus\xs_150305_101911_01_d4.jpg">
            <a:extLst>
              <a:ext uri="{FF2B5EF4-FFF2-40B4-BE49-F238E27FC236}">
                <a16:creationId xmlns:a16="http://schemas.microsoft.com/office/drawing/2014/main" id="{428FD014-C133-49FA-B99F-D1B755679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412875"/>
            <a:ext cx="6761162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 descr="\\ds.gallivare.se\dfs\userhome$\jesv02\My Documents\My Pictures\fb\Landsbygdsyran\150305 Landsbygdsmöte Folkets Hus\j.jpg">
            <a:extLst>
              <a:ext uri="{FF2B5EF4-FFF2-40B4-BE49-F238E27FC236}">
                <a16:creationId xmlns:a16="http://schemas.microsoft.com/office/drawing/2014/main" id="{50DC5754-A843-47C9-9AEC-D9ED86052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1363663"/>
            <a:ext cx="68008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\\ds.gallivare.se\dfs\userhome$\jesv02\My Documents\My Pictures\fb\Landsbygdsyran\150305 Landsbygdsmöte Folkets Hus\xs_150305_105751_18_d4.jpg">
            <a:extLst>
              <a:ext uri="{FF2B5EF4-FFF2-40B4-BE49-F238E27FC236}">
                <a16:creationId xmlns:a16="http://schemas.microsoft.com/office/drawing/2014/main" id="{164BC0DE-26EA-4C3E-A222-B488B9FDA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74549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://fallytv.com/showinfo/80519/80519-1.jpg">
            <a:extLst>
              <a:ext uri="{FF2B5EF4-FFF2-40B4-BE49-F238E27FC236}">
                <a16:creationId xmlns:a16="http://schemas.microsoft.com/office/drawing/2014/main" id="{36238B87-5B2C-41F4-A98B-F8C5AECFA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92600"/>
            <a:ext cx="41751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ubrik 1">
            <a:extLst>
              <a:ext uri="{FF2B5EF4-FFF2-40B4-BE49-F238E27FC236}">
                <a16:creationId xmlns:a16="http://schemas.microsoft.com/office/drawing/2014/main" id="{2AFEF7EA-81D7-4C3B-B3CC-8EF1C091A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5888"/>
            <a:ext cx="5122863" cy="1143000"/>
          </a:xfrm>
        </p:spPr>
        <p:txBody>
          <a:bodyPr/>
          <a:lstStyle/>
          <a:p>
            <a:r>
              <a:rPr lang="sv-SE" altLang="sv-SE"/>
              <a:t>Jennie Svensson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8D795453-F2BD-4465-B3F3-2B8F10C4C4F4}"/>
              </a:ext>
            </a:extLst>
          </p:cNvPr>
          <p:cNvSpPr txBox="1">
            <a:spLocks/>
          </p:cNvSpPr>
          <p:nvPr/>
        </p:nvSpPr>
        <p:spPr bwMode="auto">
          <a:xfrm>
            <a:off x="468313" y="1125538"/>
            <a:ext cx="496728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sv-SE" altLang="sv-SE"/>
              <a:t>28 år.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sv-SE" altLang="sv-SE" sz="2000">
                <a:solidFill>
                  <a:srgbClr val="000000"/>
                </a:solidFill>
              </a:rPr>
              <a:t>Född, uppvuxen och nuvarande boende i Mariannelund,  Småland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sv-SE" altLang="sv-SE" sz="200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sv-SE" altLang="sv-SE" sz="200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sv-SE" altLang="sv-SE" sz="2000">
              <a:solidFill>
                <a:srgbClr val="000000"/>
              </a:solidFill>
            </a:endParaRPr>
          </a:p>
        </p:txBody>
      </p:sp>
      <p:pic>
        <p:nvPicPr>
          <p:cNvPr id="4102" name="Picture 6" descr="https://mz-prod.s3.amazonaws.com/uploads/photo/file/84527/original.jpg">
            <a:extLst>
              <a:ext uri="{FF2B5EF4-FFF2-40B4-BE49-F238E27FC236}">
                <a16:creationId xmlns:a16="http://schemas.microsoft.com/office/drawing/2014/main" id="{0B853D8C-FFC9-4AE6-A6C1-B59FF2C64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652963"/>
            <a:ext cx="2894012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ktangel 2">
            <a:extLst>
              <a:ext uri="{FF2B5EF4-FFF2-40B4-BE49-F238E27FC236}">
                <a16:creationId xmlns:a16="http://schemas.microsoft.com/office/drawing/2014/main" id="{E25B6564-E8F9-41D3-A70A-7376500D2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3573463"/>
            <a:ext cx="45720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sv-SE" altLang="sv-SE"/>
          </a:p>
          <a:p>
            <a:pPr eaLnBrk="1" hangingPunct="1">
              <a:buFont typeface="Arial" panose="020B0604020202020204" pitchFamily="34" charset="0"/>
              <a:buNone/>
            </a:pPr>
            <a:endParaRPr lang="sv-SE" altLang="sv-SE" sz="1600"/>
          </a:p>
          <a:p>
            <a:pPr eaLnBrk="1" hangingPunct="1">
              <a:buFont typeface="Arial" panose="020B0604020202020204" pitchFamily="34" charset="0"/>
              <a:buNone/>
            </a:pPr>
            <a:endParaRPr lang="sv-SE" altLang="sv-SE" sz="1800"/>
          </a:p>
        </p:txBody>
      </p:sp>
      <p:pic>
        <p:nvPicPr>
          <p:cNvPr id="15366" name="Bildobjekt 3" descr="23561680_893575634141036_4291156386940920187_n.jpg">
            <a:extLst>
              <a:ext uri="{FF2B5EF4-FFF2-40B4-BE49-F238E27FC236}">
                <a16:creationId xmlns:a16="http://schemas.microsoft.com/office/drawing/2014/main" id="{16432FAF-2B73-4646-A378-DD8C85A47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4813"/>
            <a:ext cx="2916238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3B21600E-3E9A-4C9D-9B2D-003CCD96D044}"/>
              </a:ext>
            </a:extLst>
          </p:cNvPr>
          <p:cNvSpPr txBox="1">
            <a:spLocks/>
          </p:cNvSpPr>
          <p:nvPr/>
        </p:nvSpPr>
        <p:spPr bwMode="auto">
          <a:xfrm>
            <a:off x="1331913" y="4221163"/>
            <a:ext cx="23764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sv-SE" altLang="sv-SE"/>
              <a:t>Från Emil</a:t>
            </a:r>
            <a:endParaRPr lang="sv-SE" altLang="sv-SE" sz="2000">
              <a:solidFill>
                <a:srgbClr val="000000"/>
              </a:solidFill>
            </a:endParaRP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22CD8C00-035E-4900-97FC-06DED965CB65}"/>
              </a:ext>
            </a:extLst>
          </p:cNvPr>
          <p:cNvSpPr txBox="1">
            <a:spLocks/>
          </p:cNvSpPr>
          <p:nvPr/>
        </p:nvSpPr>
        <p:spPr bwMode="auto">
          <a:xfrm>
            <a:off x="4356100" y="4724400"/>
            <a:ext cx="216058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sv-SE" altLang="sv-SE"/>
              <a:t>Till Pistvakt</a:t>
            </a:r>
            <a:endParaRPr lang="sv-SE" altLang="sv-SE" sz="2000">
              <a:solidFill>
                <a:srgbClr val="000000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6CF6D23-2ED9-4C60-A041-AFA887674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213100"/>
            <a:ext cx="457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sv-SE" altLang="sv-SE" sz="1800">
                <a:solidFill>
                  <a:srgbClr val="000000"/>
                </a:solidFill>
              </a:rPr>
              <a:t>Landsbygdsentreprenör och utvecklare.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sv-SE" altLang="sv-SE" sz="1800">
                <a:solidFill>
                  <a:srgbClr val="000000"/>
                </a:solidFill>
              </a:rPr>
              <a:t>2014-2015 Landsbygdsutvecklare i Gällivare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3C2F43A-AAEB-4BE7-B04E-FFAF8EEEF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492375"/>
            <a:ext cx="4103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sv-SE" altLang="sv-SE" sz="1800">
                <a:solidFill>
                  <a:srgbClr val="000000"/>
                </a:solidFill>
              </a:rPr>
              <a:t>Studerar Digital marknadskoordination.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\\ds.gallivare.se\dfs\userhome$\jesv02\My Documents\My Pictures\fb\Loggor\Gällivare UV Logo4.PNG">
            <a:extLst>
              <a:ext uri="{FF2B5EF4-FFF2-40B4-BE49-F238E27FC236}">
                <a16:creationId xmlns:a16="http://schemas.microsoft.com/office/drawing/2014/main" id="{15CCD2CA-4677-4662-BB33-7CB004F26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0669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3" descr="\\ds.gallivare.se\dfs\userhome$\jesv02\My Documents\My Pictures\bakom.png">
            <a:extLst>
              <a:ext uri="{FF2B5EF4-FFF2-40B4-BE49-F238E27FC236}">
                <a16:creationId xmlns:a16="http://schemas.microsoft.com/office/drawing/2014/main" id="{E4196FDD-180C-4815-BE64-B001B4B8A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81075"/>
            <a:ext cx="741680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Platshållare för innehåll 2">
            <a:extLst>
              <a:ext uri="{FF2B5EF4-FFF2-40B4-BE49-F238E27FC236}">
                <a16:creationId xmlns:a16="http://schemas.microsoft.com/office/drawing/2014/main" id="{A2B386AD-FE28-48D7-8B90-3CC530D3C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v-SE" altLang="sv-SE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altLang="sv-SE" sz="4000"/>
              <a:t>Tack!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sv-SE" altLang="sv-SE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altLang="sv-SE" sz="6000">
                <a:latin typeface="Maheisa Script" charset="0"/>
              </a:rPr>
              <a:t>Jennie Svensson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altLang="sv-SE" sz="2000"/>
              <a:t>jenniesvensson@hotmail.com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altLang="sv-SE" sz="2000"/>
              <a:t>Återkoppla gärna på:</a:t>
            </a:r>
          </a:p>
        </p:txBody>
      </p:sp>
      <p:pic>
        <p:nvPicPr>
          <p:cNvPr id="44034" name="Bildobjekt 4" descr="linkedin_logo-630x355.jpg">
            <a:extLst>
              <a:ext uri="{FF2B5EF4-FFF2-40B4-BE49-F238E27FC236}">
                <a16:creationId xmlns:a16="http://schemas.microsoft.com/office/drawing/2014/main" id="{4DD747AE-E4C3-4C39-B565-66E7CA9E6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868863"/>
            <a:ext cx="2349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ubrik 1">
            <a:extLst>
              <a:ext uri="{FF2B5EF4-FFF2-40B4-BE49-F238E27FC236}">
                <a16:creationId xmlns:a16="http://schemas.microsoft.com/office/drawing/2014/main" id="{55B660A1-F233-4E99-BC4F-9183DDD7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975" y="55563"/>
            <a:ext cx="6057900" cy="1143000"/>
          </a:xfrm>
        </p:spPr>
        <p:txBody>
          <a:bodyPr/>
          <a:lstStyle/>
          <a:p>
            <a:r>
              <a:rPr lang="sv-SE" altLang="sv-SE"/>
              <a:t>Landsbygden i Gällivare</a:t>
            </a:r>
          </a:p>
        </p:txBody>
      </p:sp>
      <p:sp>
        <p:nvSpPr>
          <p:cNvPr id="16386" name="Platshållare för innehåll 2">
            <a:extLst>
              <a:ext uri="{FF2B5EF4-FFF2-40B4-BE49-F238E27FC236}">
                <a16:creationId xmlns:a16="http://schemas.microsoft.com/office/drawing/2014/main" id="{95465CE2-90E5-4896-BE5B-C60FAE2B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136842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altLang="sv-SE" sz="2400"/>
              <a:t>Landsbygden har varit en skugga av Gällivare kommun trots sina möjligheter och resurser. Man synade detta och började med ett långsiktigt arbete för en hållbar och utvecklande landsbygd.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altLang="sv-SE" sz="2400"/>
          </a:p>
        </p:txBody>
      </p:sp>
      <p:pic>
        <p:nvPicPr>
          <p:cNvPr id="16387" name="Picture 2" descr="\\ds.gallivare.se\dfs\userhome$\jesv02\My Documents\My Pictures\fb\Loggor\Gällivare UV Logo4.PNG">
            <a:extLst>
              <a:ext uri="{FF2B5EF4-FFF2-40B4-BE49-F238E27FC236}">
                <a16:creationId xmlns:a16="http://schemas.microsoft.com/office/drawing/2014/main" id="{82B73C2F-3299-4FB2-9E25-04AB2EF48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0669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C7497BD-73F5-4DEE-AF1C-D08BEF2AC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5162550"/>
            <a:ext cx="7926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sv-SE" altLang="sv-SE"/>
              <a:t>Start av Landsbygd i centrum, innovativa servicelösningar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7A96F60-5E25-4899-8C98-0A265803C4E4}"/>
              </a:ext>
            </a:extLst>
          </p:cNvPr>
          <p:cNvSpPr/>
          <p:nvPr/>
        </p:nvSpPr>
        <p:spPr>
          <a:xfrm>
            <a:off x="398463" y="2528888"/>
            <a:ext cx="76295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sv-SE" altLang="sv-SE">
                <a:cs typeface="Arial" panose="020B0604020202020204" pitchFamily="34" charset="0"/>
              </a:rPr>
              <a:t>Lokala utvecklingsplaner (HSSL) Från byar till bygder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B9DBEEF-38A7-404C-8D11-277D12C0600D}"/>
              </a:ext>
            </a:extLst>
          </p:cNvPr>
          <p:cNvSpPr/>
          <p:nvPr/>
        </p:nvSpPr>
        <p:spPr>
          <a:xfrm>
            <a:off x="398463" y="3222625"/>
            <a:ext cx="6192837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sv-SE" altLang="sv-SE">
                <a:cs typeface="Arial" panose="020B0604020202020204" pitchFamily="34" charset="0"/>
              </a:rPr>
              <a:t>Gällivare översiktsplan – 42 sidor landsbygd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F876B06-D809-486B-ADED-3AF1B75EDD47}"/>
              </a:ext>
            </a:extLst>
          </p:cNvPr>
          <p:cNvSpPr/>
          <p:nvPr/>
        </p:nvSpPr>
        <p:spPr>
          <a:xfrm>
            <a:off x="398463" y="3870325"/>
            <a:ext cx="6256337" cy="64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v-SE" sz="2400" dirty="0">
                <a:solidFill>
                  <a:schemeClr val="tx1"/>
                </a:solidFill>
              </a:rPr>
              <a:t>Landsbygdens utvecklingsgrupp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0E9AD22C-F66E-4FF9-898C-E31C83729F0F}"/>
              </a:ext>
            </a:extLst>
          </p:cNvPr>
          <p:cNvSpPr/>
          <p:nvPr/>
        </p:nvSpPr>
        <p:spPr>
          <a:xfrm>
            <a:off x="390525" y="4486275"/>
            <a:ext cx="77819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sv-SE" altLang="sv-SE">
                <a:cs typeface="Arial" panose="020B0604020202020204" pitchFamily="34" charset="0"/>
              </a:rPr>
              <a:t>Kontaktpolitiker &amp; tjänstemän för landsbygden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97D13287-BD03-4856-AC38-4B8849FFA052}"/>
              </a:ext>
            </a:extLst>
          </p:cNvPr>
          <p:cNvSpPr/>
          <p:nvPr/>
        </p:nvSpPr>
        <p:spPr>
          <a:xfrm>
            <a:off x="2555875" y="188913"/>
            <a:ext cx="6264275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4000">
                <a:cs typeface="Arial" panose="020B0604020202020204" pitchFamily="34" charset="0"/>
              </a:rPr>
              <a:t>Vi gick ifrån…..</a:t>
            </a:r>
          </a:p>
        </p:txBody>
      </p:sp>
      <p:pic>
        <p:nvPicPr>
          <p:cNvPr id="28675" name="Picture 3" descr="\\ds.gallivare.se\dfs\userhome$\jesv02\My Documents\My Pictures\intro\ö1.jpg">
            <a:extLst>
              <a:ext uri="{FF2B5EF4-FFF2-40B4-BE49-F238E27FC236}">
                <a16:creationId xmlns:a16="http://schemas.microsoft.com/office/drawing/2014/main" id="{C7A1468D-B34B-4BEB-820F-3A0BD8FF8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7"/>
          <a:stretch>
            <a:fillRect/>
          </a:stretch>
        </p:blipFill>
        <p:spPr bwMode="auto">
          <a:xfrm>
            <a:off x="250825" y="1268413"/>
            <a:ext cx="8694738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\\ds.gallivare.se\dfs\userhome$\jesv02\My Documents\My Pictures\fb\LANDSBYGDS-VILJORNA\xs_141022_183750_05_d800e.jpg">
            <a:extLst>
              <a:ext uri="{FF2B5EF4-FFF2-40B4-BE49-F238E27FC236}">
                <a16:creationId xmlns:a16="http://schemas.microsoft.com/office/drawing/2014/main" id="{861EFC06-AE2A-4F0B-A4D1-96CD71ED1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6931"/>
          <a:stretch>
            <a:fillRect/>
          </a:stretch>
        </p:blipFill>
        <p:spPr bwMode="auto">
          <a:xfrm>
            <a:off x="227013" y="549275"/>
            <a:ext cx="8593137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tshållare för innehåll 2">
            <a:extLst>
              <a:ext uri="{FF2B5EF4-FFF2-40B4-BE49-F238E27FC236}">
                <a16:creationId xmlns:a16="http://schemas.microsoft.com/office/drawing/2014/main" id="{40108816-022C-4817-BAC5-61BD163A1EE8}"/>
              </a:ext>
            </a:extLst>
          </p:cNvPr>
          <p:cNvSpPr txBox="1">
            <a:spLocks/>
          </p:cNvSpPr>
          <p:nvPr/>
        </p:nvSpPr>
        <p:spPr bwMode="auto">
          <a:xfrm>
            <a:off x="457200" y="1125538"/>
            <a:ext cx="836295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sv-SE" altLang="sv-SE" sz="4400">
                <a:solidFill>
                  <a:srgbClr val="898989"/>
                </a:solidFill>
              </a:rPr>
              <a:t>Gällivare kommun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sv-SE" altLang="sv-SE" sz="4400">
                <a:solidFill>
                  <a:srgbClr val="92D050"/>
                </a:solidFill>
              </a:rPr>
              <a:t>Landsbygd i centrum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sv-SE" altLang="sv-SE" sz="2000" i="1"/>
              <a:t>1 feb 2014 - 30 juni 2015</a:t>
            </a:r>
          </a:p>
        </p:txBody>
      </p:sp>
      <p:pic>
        <p:nvPicPr>
          <p:cNvPr id="18434" name="Picture 2" descr="\\ds.gallivare.se\dfs\userhome$\jesv02\My Documents\My Pictures\fb\Loggor\Gällivare UV Logo4.PNG">
            <a:extLst>
              <a:ext uri="{FF2B5EF4-FFF2-40B4-BE49-F238E27FC236}">
                <a16:creationId xmlns:a16="http://schemas.microsoft.com/office/drawing/2014/main" id="{F70C01FD-B4AB-47B0-97B1-CC4DA0DED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0669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\\ds.gallivare.se\dfs\userhome$\jesv02\My Documents\My Pictures\fb\LANDSBYGDS-VILJORNA\Hakkasviljan\_ND44239 (2).jpg">
            <a:extLst>
              <a:ext uri="{FF2B5EF4-FFF2-40B4-BE49-F238E27FC236}">
                <a16:creationId xmlns:a16="http://schemas.microsoft.com/office/drawing/2014/main" id="{B03C82C8-299A-4B39-B9CA-B06D490EC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" b="38983"/>
          <a:stretch>
            <a:fillRect/>
          </a:stretch>
        </p:blipFill>
        <p:spPr bwMode="auto">
          <a:xfrm>
            <a:off x="0" y="3379788"/>
            <a:ext cx="9153525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latshållare för innehåll 2">
            <a:extLst>
              <a:ext uri="{FF2B5EF4-FFF2-40B4-BE49-F238E27FC236}">
                <a16:creationId xmlns:a16="http://schemas.microsoft.com/office/drawing/2014/main" id="{D5810550-6CDE-4E14-917D-76FE1B2C1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62950" cy="4708525"/>
          </a:xfrm>
        </p:spPr>
        <p:txBody>
          <a:bodyPr/>
          <a:lstStyle/>
          <a:p>
            <a:pPr eaLnBrk="1" hangingPunct="1"/>
            <a:r>
              <a:rPr lang="sv-SE" altLang="sv-SE"/>
              <a:t>Svårigheter att få igång bygderna.</a:t>
            </a:r>
          </a:p>
          <a:p>
            <a:pPr eaLnBrk="1" hangingPunct="1"/>
            <a:r>
              <a:rPr lang="sv-SE" altLang="sv-SE"/>
              <a:t>Rädsla för att prova på nytt.</a:t>
            </a:r>
          </a:p>
          <a:p>
            <a:pPr eaLnBrk="1" hangingPunct="1"/>
            <a:r>
              <a:rPr lang="sv-SE" altLang="sv-SE"/>
              <a:t>Inget förtroende för kommunen. </a:t>
            </a:r>
          </a:p>
          <a:p>
            <a:pPr eaLnBrk="1" hangingPunct="1"/>
            <a:r>
              <a:rPr lang="sv-SE" altLang="sv-SE"/>
              <a:t>Inget engagemang.</a:t>
            </a:r>
          </a:p>
          <a:p>
            <a:pPr eaLnBrk="1" hangingPunct="1"/>
            <a:r>
              <a:rPr lang="sv-SE" altLang="sv-SE"/>
              <a:t>Kommunen var likaså skeptisk till landsbygden.</a:t>
            </a:r>
          </a:p>
          <a:p>
            <a:pPr eaLnBrk="1" hangingPunct="1"/>
            <a:r>
              <a:rPr lang="sv-SE" altLang="sv-SE"/>
              <a:t>Man såg inte Gällivares landsbygd – NÅGONSTANS!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sv-SE" altLang="sv-SE"/>
          </a:p>
        </p:txBody>
      </p:sp>
      <p:pic>
        <p:nvPicPr>
          <p:cNvPr id="19458" name="Picture 2" descr="\\ds.gallivare.se\dfs\userhome$\jesv02\My Documents\My Pictures\fb\Loggor\Gällivare UV Logo4.PNG">
            <a:extLst>
              <a:ext uri="{FF2B5EF4-FFF2-40B4-BE49-F238E27FC236}">
                <a16:creationId xmlns:a16="http://schemas.microsoft.com/office/drawing/2014/main" id="{7A9432B9-5C14-4E73-B4DE-D01BD7431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0669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ubrik 4">
            <a:extLst>
              <a:ext uri="{FF2B5EF4-FFF2-40B4-BE49-F238E27FC236}">
                <a16:creationId xmlns:a16="http://schemas.microsoft.com/office/drawing/2014/main" id="{A65305CE-EB51-498A-8B17-E3B10120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sv-SE"/>
              <a:t>Start februari 2014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ubrik 1">
            <a:extLst>
              <a:ext uri="{FF2B5EF4-FFF2-40B4-BE49-F238E27FC236}">
                <a16:creationId xmlns:a16="http://schemas.microsoft.com/office/drawing/2014/main" id="{54400685-C2B0-4C20-92C4-685DEB227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0"/>
            <a:ext cx="6778625" cy="941388"/>
          </a:xfrm>
        </p:spPr>
        <p:txBody>
          <a:bodyPr/>
          <a:lstStyle/>
          <a:p>
            <a:pPr eaLnBrk="1" hangingPunct="1"/>
            <a:r>
              <a:rPr lang="sv-SE" altLang="sv-SE" sz="3600"/>
              <a:t>Lack landsbygd, lack projektledare</a:t>
            </a:r>
          </a:p>
        </p:txBody>
      </p:sp>
      <p:pic>
        <p:nvPicPr>
          <p:cNvPr id="8194" name="Picture 2" descr="\\ds.gallivare.se\dfs\userhome$\jesv02\My Documents\My Pictures\fb\Loggor\Logga_landsbygdsviljan.jpg">
            <a:extLst>
              <a:ext uri="{FF2B5EF4-FFF2-40B4-BE49-F238E27FC236}">
                <a16:creationId xmlns:a16="http://schemas.microsoft.com/office/drawing/2014/main" id="{BA0B2199-094E-433F-BF95-3FEB12E6C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82"/>
          <a:stretch>
            <a:fillRect/>
          </a:stretch>
        </p:blipFill>
        <p:spPr bwMode="auto">
          <a:xfrm>
            <a:off x="179388" y="836613"/>
            <a:ext cx="7319962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059DAED9-E590-4047-A9FA-8CA54BAD7E4B}"/>
              </a:ext>
            </a:extLst>
          </p:cNvPr>
          <p:cNvSpPr/>
          <p:nvPr/>
        </p:nvSpPr>
        <p:spPr>
          <a:xfrm>
            <a:off x="7164388" y="1052513"/>
            <a:ext cx="2136775" cy="576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v-SE" sz="2800" dirty="0">
                <a:solidFill>
                  <a:schemeClr val="tx1"/>
                </a:solidFill>
              </a:rPr>
              <a:t>skapades</a:t>
            </a:r>
          </a:p>
        </p:txBody>
      </p:sp>
      <p:pic>
        <p:nvPicPr>
          <p:cNvPr id="10" name="Picture 3" descr="\\ds.gallivare.se\dfs\userhome$\jesv02\My Documents\My Pictures\landsbygden\licbildspel.jpg">
            <a:extLst>
              <a:ext uri="{FF2B5EF4-FFF2-40B4-BE49-F238E27FC236}">
                <a16:creationId xmlns:a16="http://schemas.microsoft.com/office/drawing/2014/main" id="{61DF15F9-16C7-44E5-99D9-86C32D803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16832"/>
            <a:ext cx="6811567" cy="4536504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7">
            <a:extLst>
              <a:ext uri="{FF2B5EF4-FFF2-40B4-BE49-F238E27FC236}">
                <a16:creationId xmlns:a16="http://schemas.microsoft.com/office/drawing/2014/main" id="{AF715055-155C-4ED4-AE77-F802B1BFAEB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79388" y="1989138"/>
            <a:ext cx="2844800" cy="1984375"/>
          </a:xfrm>
          <a:prstGeom prst="wedgeEllipseCallout">
            <a:avLst>
              <a:gd name="adj1" fmla="val -20833"/>
              <a:gd name="adj2" fmla="val 62500"/>
            </a:avLst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2000">
                <a:solidFill>
                  <a:srgbClr val="000000"/>
                </a:solidFill>
                <a:cs typeface="Arial" panose="020B0604020202020204" pitchFamily="34" charset="0"/>
              </a:rPr>
              <a:t>Var med och bestäm om din bygds framtid</a:t>
            </a:r>
            <a:br>
              <a:rPr lang="sv-SE" altLang="sv-SE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sv-SE" altLang="sv-SE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F02E95DE-241F-4FBC-9AC9-1652A6AD9F9C}"/>
              </a:ext>
            </a:extLst>
          </p:cNvPr>
          <p:cNvSpPr/>
          <p:nvPr/>
        </p:nvSpPr>
        <p:spPr>
          <a:xfrm>
            <a:off x="611560" y="4365104"/>
            <a:ext cx="1390154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v-SE" dirty="0"/>
              <a:t>Vilja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CD7F3D5A-A81C-4082-A0F4-478A4BE162FE}"/>
              </a:ext>
            </a:extLst>
          </p:cNvPr>
          <p:cNvSpPr/>
          <p:nvPr/>
        </p:nvSpPr>
        <p:spPr>
          <a:xfrm>
            <a:off x="611560" y="5085185"/>
            <a:ext cx="1440160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v-SE" dirty="0"/>
              <a:t>Engagemang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2E86E75-628D-41CE-AB5D-C1A517124D9A}"/>
              </a:ext>
            </a:extLst>
          </p:cNvPr>
          <p:cNvSpPr/>
          <p:nvPr/>
        </p:nvSpPr>
        <p:spPr>
          <a:xfrm>
            <a:off x="611560" y="5805265"/>
            <a:ext cx="1440160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v-SE" dirty="0"/>
              <a:t>Positivitet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Bildobjekt 9" descr="Skärmavbild 2018-02-25 kl. 20.18.12.png">
            <a:extLst>
              <a:ext uri="{FF2B5EF4-FFF2-40B4-BE49-F238E27FC236}">
                <a16:creationId xmlns:a16="http://schemas.microsoft.com/office/drawing/2014/main" id="{4EF61292-2869-401B-B91E-28800DEEC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4752975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ubrik 1">
            <a:extLst>
              <a:ext uri="{FF2B5EF4-FFF2-40B4-BE49-F238E27FC236}">
                <a16:creationId xmlns:a16="http://schemas.microsoft.com/office/drawing/2014/main" id="{AF74FC72-A603-48AE-895E-ACCE8453B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88913"/>
            <a:ext cx="8147050" cy="936625"/>
          </a:xfrm>
        </p:spPr>
        <p:txBody>
          <a:bodyPr/>
          <a:lstStyle/>
          <a:p>
            <a:pPr algn="l" eaLnBrk="1" hangingPunct="1"/>
            <a:r>
              <a:rPr lang="sv-SE" altLang="sv-SE" sz="3600"/>
              <a:t>Historian bakom ”Mariannelundsviljan”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DE63F7FE-92A6-4EAB-8D9F-EB5ED66D097D}"/>
              </a:ext>
            </a:extLst>
          </p:cNvPr>
          <p:cNvSpPr txBox="1">
            <a:spLocks/>
          </p:cNvSpPr>
          <p:nvPr/>
        </p:nvSpPr>
        <p:spPr bwMode="auto">
          <a:xfrm>
            <a:off x="4787900" y="1412875"/>
            <a:ext cx="41767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sv-SE" altLang="sv-SE" sz="2000"/>
              <a:t>Bjöd in alla över 18 med personligt brev och inbjudan.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sv-SE" altLang="sv-SE" sz="2000"/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sv-SE" altLang="sv-SE" sz="2000"/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sv-SE" altLang="sv-SE" sz="20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56090FC-7B60-496D-A42A-9F7D84F49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2276475"/>
            <a:ext cx="41767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sv-SE" altLang="sv-SE" sz="1800"/>
              <a:t>Det delades upp, gruppledare utsågs 20st per grupp, ett tillfälle, en gruppledare, tårta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F8E57CB5-9220-4F7C-A7A9-074140207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3357563"/>
            <a:ext cx="41767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sv-SE" altLang="sv-SE" sz="1800"/>
              <a:t>Hur ska vi få vår bygd att skina Realistiska OCH galna idéer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D6F45C44-E698-4263-B820-EA925BA0A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4149725"/>
            <a:ext cx="43561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sv-SE" altLang="sv-SE" sz="1800"/>
              <a:t>EMILKRAFTEN – turism, medborgarkontor, kommunrepresentant + bibliotek. 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48C92348-1685-4B70-A0EE-1C1A88E11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522922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sv-SE" altLang="sv-SE" sz="1800"/>
              <a:t>Övrigt; bygga om torget, aktiviteter för turismen, scen, skördefest</a:t>
            </a:r>
          </a:p>
        </p:txBody>
      </p:sp>
      <p:pic>
        <p:nvPicPr>
          <p:cNvPr id="21" name="Bildobjekt 20" descr="bhe-711icaar9jb.jpg">
            <a:extLst>
              <a:ext uri="{FF2B5EF4-FFF2-40B4-BE49-F238E27FC236}">
                <a16:creationId xmlns:a16="http://schemas.microsoft.com/office/drawing/2014/main" id="{29113411-44BE-4F4A-A746-E1058CBAF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76073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78F0E879-2A68-4D0A-BE86-3710B6D5279A}"/>
              </a:ext>
            </a:extLst>
          </p:cNvPr>
          <p:cNvSpPr/>
          <p:nvPr/>
        </p:nvSpPr>
        <p:spPr>
          <a:xfrm>
            <a:off x="467544" y="5373216"/>
            <a:ext cx="8064896" cy="13681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sv-SE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  <a:ea typeface="ＭＳ Ｐゴシック" charset="0"/>
                <a:cs typeface="ＭＳ Ｐゴシック" charset="0"/>
              </a:rPr>
              <a:t>Man behöver inte uppfinna hjulet igen, härma på!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</TotalTime>
  <Words>1001</Words>
  <Application>Microsoft Office PowerPoint</Application>
  <PresentationFormat>Bildspel på skärmen (4:3)</PresentationFormat>
  <Paragraphs>184</Paragraphs>
  <Slides>31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31</vt:i4>
      </vt:variant>
    </vt:vector>
  </HeadingPairs>
  <TitlesOfParts>
    <vt:vector size="39" baseType="lpstr">
      <vt:lpstr>Calibri</vt:lpstr>
      <vt:lpstr>MS PGothic</vt:lpstr>
      <vt:lpstr>Arial</vt:lpstr>
      <vt:lpstr>Wingdings</vt:lpstr>
      <vt:lpstr>Rockwell</vt:lpstr>
      <vt:lpstr>Arial Black</vt:lpstr>
      <vt:lpstr>Maheisa Script</vt:lpstr>
      <vt:lpstr>Office-tema</vt:lpstr>
      <vt:lpstr>PowerPoint-presentation</vt:lpstr>
      <vt:lpstr>Dagens innehåll</vt:lpstr>
      <vt:lpstr>Jennie Svensson</vt:lpstr>
      <vt:lpstr>Landsbygden i Gällivare</vt:lpstr>
      <vt:lpstr>PowerPoint-presentation</vt:lpstr>
      <vt:lpstr>PowerPoint-presentation</vt:lpstr>
      <vt:lpstr>Start februari 2014</vt:lpstr>
      <vt:lpstr>Lack landsbygd, lack projektledare</vt:lpstr>
      <vt:lpstr>Historian bakom ”Mariannelundsviljan”</vt:lpstr>
      <vt:lpstr>3 viljor startades direkt genom bygdemöte i bygdernas centralbyar</vt:lpstr>
      <vt:lpstr>PowerPoint-presentation</vt:lpstr>
      <vt:lpstr>PowerPoint-presentation</vt:lpstr>
      <vt:lpstr>PowerPoint-presentation</vt:lpstr>
      <vt:lpstr>PowerPoint-presentation</vt:lpstr>
      <vt:lpstr>Ullatti-viljan</vt:lpstr>
      <vt:lpstr>PowerPoint-presentation</vt:lpstr>
      <vt:lpstr>Soutujärvi-viljan</vt:lpstr>
      <vt:lpstr>Tjautjas-viljan</vt:lpstr>
      <vt:lpstr>PowerPoint-presentation</vt:lpstr>
      <vt:lpstr>PowerPoint-presentation</vt:lpstr>
      <vt:lpstr>PowerPoint-presentation</vt:lpstr>
      <vt:lpstr>PowerPoint-presentation</vt:lpstr>
      <vt:lpstr>Hur får vi vår landsbygd att synas? </vt:lpstr>
      <vt:lpstr>Samarbete &amp; lokal framgång</vt:lpstr>
      <vt:lpstr>PowerPoint-presentation</vt:lpstr>
      <vt:lpstr>Bygderna i adventcentrum</vt:lpstr>
      <vt:lpstr>Den oväntade framgången </vt:lpstr>
      <vt:lpstr>PowerPoint-presentation</vt:lpstr>
      <vt:lpstr>Landsbygdsyra - Dag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Jennie Svensson</dc:creator>
  <cp:lastModifiedBy>Lena</cp:lastModifiedBy>
  <cp:revision>64</cp:revision>
  <dcterms:created xsi:type="dcterms:W3CDTF">2015-01-21T09:49:08Z</dcterms:created>
  <dcterms:modified xsi:type="dcterms:W3CDTF">2018-03-09T13:07:38Z</dcterms:modified>
</cp:coreProperties>
</file>